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1A365D"/>
          </a:solidFill>
          <a:ln/>
        </p:spPr>
      </p:sp>
      <p:pic>
        <p:nvPicPr>
          <p:cNvPr id="3" name="Image 0" descr="preencoded.png">    </p:cNvPr>
          <p:cNvPicPr>
            <a:picLocks noChangeAspect="1"/>
          </p:cNvPicPr>
          <p:nvPr/>
        </p:nvPicPr>
        <p:blipFill>
          <a:blip r:embed="rId1"/>
          <a:srcRect l="0" r="0" t="3306" b="3306"/>
          <a:stretch/>
        </p:blipFill>
        <p:spPr>
          <a:xfrm>
            <a:off x="0" y="0"/>
            <a:ext cx="12191695" cy="6858000"/>
          </a:xfrm>
          <a:prstGeom prst="rect">
            <a:avLst/>
          </a:prstGeom>
        </p:spPr>
      </p:pic>
      <p:sp>
        <p:nvSpPr>
          <p:cNvPr id="4" name="Shape 1"/>
          <p:cNvSpPr/>
          <p:nvPr/>
        </p:nvSpPr>
        <p:spPr>
          <a:xfrm>
            <a:off x="0" y="0"/>
            <a:ext cx="12191695" cy="6858000"/>
          </a:xfrm>
          <a:prstGeom prst="rect">
            <a:avLst/>
          </a:prstGeom>
          <a:solidFill>
            <a:srgbClr val="1A365D">
              <a:alpha val="85000"/>
            </a:srgbClr>
          </a:solidFill>
          <a:ln/>
        </p:spPr>
      </p:sp>
      <p:sp>
        <p:nvSpPr>
          <p:cNvPr id="5" name="Text 2"/>
          <p:cNvSpPr txBox="1"/>
          <p:nvPr/>
        </p:nvSpPr>
        <p:spPr>
          <a:xfrm>
            <a:off x="2485339" y="1800454"/>
            <a:ext cx="7573061" cy="1028700"/>
          </a:xfrm>
          <a:prstGeom prst="rect">
            <a:avLst/>
          </a:prstGeom>
          <a:noFill/>
          <a:ln/>
        </p:spPr>
        <p:txBody>
          <a:bodyPr wrap="square" lIns="0" tIns="0" rIns="0" bIns="0" rtlCol="0" anchor="ctr"/>
          <a:lstStyle/>
          <a:p>
            <a:pPr algn="ctr" indent="0" marL="0">
              <a:buNone/>
            </a:pPr>
            <a:r>
              <a:rPr lang="en-US" sz="3600" b="1" dirty="0">
                <a:solidFill>
                  <a:srgbClr val="FFFFFF"/>
                </a:solidFill>
                <a:latin typeface="Merriweather" pitchFamily="34" charset="0"/>
                <a:ea typeface="Merriweather" pitchFamily="34" charset="-122"/>
                <a:cs typeface="Merriweather" pitchFamily="34" charset="-120"/>
              </a:rPr>
              <a:t>Responsabilità del Direttore dei Lavori</a:t>
            </a:r>
            <a:endParaRPr lang="en-US" sz="3600" dirty="0"/>
          </a:p>
        </p:txBody>
      </p:sp>
      <p:sp>
        <p:nvSpPr>
          <p:cNvPr id="6" name="Shape 3"/>
          <p:cNvSpPr/>
          <p:nvPr/>
        </p:nvSpPr>
        <p:spPr>
          <a:xfrm>
            <a:off x="5619902" y="3247949"/>
            <a:ext cx="952805" cy="38405"/>
          </a:xfrm>
          <a:prstGeom prst="rect">
            <a:avLst/>
          </a:prstGeom>
          <a:solidFill>
            <a:srgbClr val="A0AEC0"/>
          </a:solidFill>
          <a:ln/>
        </p:spPr>
      </p:sp>
      <p:sp>
        <p:nvSpPr>
          <p:cNvPr id="7" name="Text 4"/>
          <p:cNvSpPr txBox="1"/>
          <p:nvPr/>
        </p:nvSpPr>
        <p:spPr>
          <a:xfrm>
            <a:off x="3955694" y="3552444"/>
            <a:ext cx="4457700" cy="333756"/>
          </a:xfrm>
          <a:prstGeom prst="rect">
            <a:avLst/>
          </a:prstGeom>
          <a:noFill/>
          <a:ln/>
        </p:spPr>
        <p:txBody>
          <a:bodyPr wrap="square" lIns="0" tIns="0" rIns="0" bIns="0" rtlCol="0" anchor="ctr"/>
          <a:lstStyle/>
          <a:p>
            <a:pPr algn="ctr" indent="0" marL="0">
              <a:buNone/>
            </a:pPr>
            <a:r>
              <a:rPr lang="en-US" sz="1800" b="1" dirty="0">
                <a:solidFill>
                  <a:srgbClr val="E2E8F0"/>
                </a:solidFill>
                <a:latin typeface="Source Sans 3" pitchFamily="34" charset="0"/>
                <a:ea typeface="Source Sans 3" pitchFamily="34" charset="-122"/>
                <a:cs typeface="Source Sans 3" pitchFamily="34" charset="-120"/>
              </a:rPr>
              <a:t>Sentenza Corte di Cassazione n. 27995/2025</a:t>
            </a:r>
            <a:endParaRPr lang="en-US" sz="1800" dirty="0"/>
          </a:p>
        </p:txBody>
      </p:sp>
      <p:sp>
        <p:nvSpPr>
          <p:cNvPr id="8" name="Text 5"/>
          <p:cNvSpPr txBox="1"/>
          <p:nvPr/>
        </p:nvSpPr>
        <p:spPr>
          <a:xfrm>
            <a:off x="5398618" y="3952951"/>
            <a:ext cx="1543507" cy="267005"/>
          </a:xfrm>
          <a:prstGeom prst="rect">
            <a:avLst/>
          </a:prstGeom>
          <a:noFill/>
          <a:ln/>
        </p:spPr>
        <p:txBody>
          <a:bodyPr wrap="square" lIns="0" tIns="0" rIns="0" bIns="0" rtlCol="0" anchor="ctr"/>
          <a:lstStyle/>
          <a:p>
            <a:pPr algn="ctr" indent="0" marL="0">
              <a:buNone/>
            </a:pPr>
            <a:r>
              <a:rPr lang="en-US" sz="1500" b="1" dirty="0">
                <a:solidFill>
                  <a:srgbClr val="E2E8F0"/>
                </a:solidFill>
                <a:latin typeface="Source Sans 3" pitchFamily="34" charset="0"/>
                <a:ea typeface="Source Sans 3" pitchFamily="34" charset="-122"/>
                <a:cs typeface="Source Sans 3" pitchFamily="34" charset="-120"/>
              </a:rPr>
              <a:t>(21 ottobre 2025)</a:t>
            </a:r>
            <a:endParaRPr lang="en-US" sz="1500" dirty="0"/>
          </a:p>
        </p:txBody>
      </p:sp>
      <p:sp>
        <p:nvSpPr>
          <p:cNvPr id="9" name="Text 6"/>
          <p:cNvSpPr txBox="1"/>
          <p:nvPr/>
        </p:nvSpPr>
        <p:spPr>
          <a:xfrm>
            <a:off x="4146804" y="4733849"/>
            <a:ext cx="4048963" cy="267005"/>
          </a:xfrm>
          <a:prstGeom prst="rect">
            <a:avLst/>
          </a:prstGeom>
          <a:noFill/>
          <a:ln/>
        </p:spPr>
        <p:txBody>
          <a:bodyPr wrap="square" lIns="0" tIns="0" rIns="0" bIns="0" rtlCol="0" anchor="ctr"/>
          <a:lstStyle/>
          <a:p>
            <a:pPr algn="ctr" indent="0" marL="0">
              <a:buNone/>
            </a:pPr>
            <a:r>
              <a:rPr lang="en-US" sz="1500" dirty="0">
                <a:solidFill>
                  <a:srgbClr val="D1D5DB"/>
                </a:solidFill>
                <a:latin typeface="Source Sans 3" pitchFamily="34" charset="0"/>
                <a:ea typeface="Source Sans 3" pitchFamily="34" charset="-122"/>
                <a:cs typeface="Source Sans 3" pitchFamily="34" charset="-120"/>
              </a:rPr>
              <a:t>L'obbligo di alta sorveglianza nell'appalto edilizio</a:t>
            </a:r>
            <a:endParaRPr lang="en-US" sz="1500" dirty="0"/>
          </a:p>
        </p:txBody>
      </p:sp>
      <p:sp>
        <p:nvSpPr>
          <p:cNvPr id="10" name="Text 7"/>
          <p:cNvSpPr txBox="1"/>
          <p:nvPr/>
        </p:nvSpPr>
        <p:spPr>
          <a:xfrm>
            <a:off x="4646066" y="6353251"/>
            <a:ext cx="3020263" cy="210312"/>
          </a:xfrm>
          <a:prstGeom prst="rect">
            <a:avLst/>
          </a:prstGeom>
          <a:noFill/>
          <a:ln/>
        </p:spPr>
        <p:txBody>
          <a:bodyPr wrap="square" lIns="0" tIns="0" rIns="0" bIns="0" rtlCol="0" anchor="ctr"/>
          <a:lstStyle/>
          <a:p>
            <a:pPr algn="ctr" indent="0" marL="0">
              <a:buNone/>
            </a:pPr>
            <a:r>
              <a:rPr lang="en-US" sz="1200" b="1" dirty="0">
                <a:solidFill>
                  <a:srgbClr val="A0AEC0"/>
                </a:solidFill>
                <a:latin typeface="Source Sans 3" pitchFamily="34" charset="0"/>
                <a:ea typeface="Source Sans 3" pitchFamily="34" charset="-122"/>
                <a:cs typeface="Source Sans 3" pitchFamily="34" charset="-120"/>
              </a:rPr>
              <a:t>Presentazione a cura di AVV. MARIA DE CONO</a:t>
            </a:r>
            <a:endParaRPr lang="en-US" sz="1200" dirty="0"/>
          </a:p>
        </p:txBody>
      </p:sp>
      <p:pic>
        <p:nvPicPr>
          <p:cNvPr id="11" name="Image 1" descr="preencoded.png">    </p:cNvPr>
          <p:cNvPicPr>
            <a:picLocks noChangeAspect="1"/>
          </p:cNvPicPr>
          <p:nvPr/>
        </p:nvPicPr>
        <p:blipFill>
          <a:blip r:embed="rId2">
            <a:alphaModFix amt="60000"/>
          </a:blip>
          <a:srcRect l="259" r="259" t="0" b="0"/>
          <a:stretch/>
        </p:blipFill>
        <p:spPr>
          <a:xfrm>
            <a:off x="11048695" y="5813755"/>
            <a:ext cx="761695" cy="666598"/>
          </a:xfrm>
          <a:prstGeom prst="rect">
            <a:avLst/>
          </a:prstGeom>
        </p:spPr>
      </p:pic>
      <p:sp>
        <p:nvSpPr>
          <p:cNvPr id="12" name="Shape 8"/>
          <p:cNvSpPr/>
          <p:nvPr/>
        </p:nvSpPr>
        <p:spPr>
          <a:xfrm>
            <a:off x="10611612" y="6344107"/>
            <a:ext cx="1390802" cy="323698"/>
          </a:xfrm>
          <a:prstGeom prst="roundRect">
            <a:avLst>
              <a:gd name="adj" fmla="val 33234"/>
            </a:avLst>
          </a:prstGeom>
          <a:solidFill>
            <a:srgbClr val="333333"/>
          </a:solidFill>
          <a:ln/>
        </p:spPr>
      </p:sp>
      <p:pic>
        <p:nvPicPr>
          <p:cNvPr id="13" name="Image 2" descr="preencoded.png">    </p:cNvPr>
          <p:cNvPicPr>
            <a:picLocks noChangeAspect="1"/>
          </p:cNvPicPr>
          <p:nvPr/>
        </p:nvPicPr>
        <p:blipFill>
          <a:blip r:embed="rId3"/>
          <a:srcRect l="0" r="0" t="0" b="0"/>
          <a:stretch/>
        </p:blipFill>
        <p:spPr>
          <a:xfrm>
            <a:off x="10725912" y="6439205"/>
            <a:ext cx="133502" cy="133502"/>
          </a:xfrm>
          <a:prstGeom prst="rect">
            <a:avLst/>
          </a:prstGeom>
        </p:spPr>
      </p:pic>
      <p:sp>
        <p:nvSpPr>
          <p:cNvPr id="14" name="Shape 9"/>
          <p:cNvSpPr/>
          <p:nvPr/>
        </p:nvSpPr>
        <p:spPr>
          <a:xfrm>
            <a:off x="10611612" y="6344107"/>
            <a:ext cx="1390802" cy="323698"/>
          </a:xfrm>
          <a:prstGeom prst="roundRect">
            <a:avLst>
              <a:gd name="adj" fmla="val 33234"/>
            </a:avLst>
          </a:prstGeom>
          <a:solidFill>
            <a:srgbClr val="333333"/>
          </a:solidFill>
          <a:ln/>
        </p:spPr>
      </p:sp>
      <p:sp>
        <p:nvSpPr>
          <p:cNvPr id="15" name="Text 10"/>
          <p:cNvSpPr txBox="1"/>
          <p:nvPr/>
        </p:nvSpPr>
        <p:spPr>
          <a:xfrm>
            <a:off x="10916107" y="6420002"/>
            <a:ext cx="1057961"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Made with Genspark</a:t>
            </a:r>
            <a:endParaRPr lang="en-US" sz="900" dirty="0"/>
          </a:p>
        </p:txBody>
      </p:sp>
      <p:pic>
        <p:nvPicPr>
          <p:cNvPr id="16" name="Image 3" descr="preencoded.png">    </p:cNvPr>
          <p:cNvPicPr>
            <a:picLocks noChangeAspect="1"/>
          </p:cNvPicPr>
          <p:nvPr/>
        </p:nvPicPr>
        <p:blipFill>
          <a:blip r:embed="rId4"/>
          <a:srcRect l="0" r="0" t="0" b="0"/>
          <a:stretch/>
        </p:blipFill>
        <p:spPr>
          <a:xfrm>
            <a:off x="10725912" y="6439205"/>
            <a:ext cx="133502" cy="133502"/>
          </a:xfrm>
          <a:prstGeom prst="rect">
            <a:avLst/>
          </a:prstGeom>
        </p:spPr>
      </p:pic>
      <p:sp>
        <p:nvSpPr>
          <p:cNvPr id="17" name="Text 11"/>
          <p:cNvSpPr txBox="1"/>
          <p:nvPr/>
        </p:nvSpPr>
        <p:spPr>
          <a:xfrm>
            <a:off x="10916107" y="6420002"/>
            <a:ext cx="1057961"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Made with Genspark</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4472330"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Il Caso: La Vicenda Giudiziaria</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6167628"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Il Direttore dei Lavori era stato inizialmente assolto in primo grado e in appello. La Cassazione (sentenza n. 27995/2025) ne ha invece affermato la responsabilità per vizi gravi dell'opera edilizia, in applicazione degli artt. 1669, 1176, 2055 c.c.</a:t>
            </a:r>
            <a:endParaRPr lang="en-US" sz="1300" dirty="0"/>
          </a:p>
        </p:txBody>
      </p:sp>
      <p:sp>
        <p:nvSpPr>
          <p:cNvPr id="7" name="Text 5"/>
          <p:cNvSpPr txBox="1"/>
          <p:nvPr/>
        </p:nvSpPr>
        <p:spPr>
          <a:xfrm>
            <a:off x="476402" y="4032504"/>
            <a:ext cx="6244438" cy="514807"/>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Suprema Corte ha stabilito la piena responsabilità del Direttore dei Lavori, in solido con l'appaltatore, per i gravi difetti dell'opera.</a:t>
            </a:r>
            <a:endParaRPr lang="en-US" sz="1300" dirty="0"/>
          </a:p>
        </p:txBody>
      </p:sp>
      <p:sp>
        <p:nvSpPr>
          <p:cNvPr id="8" name="Shape 6"/>
          <p:cNvSpPr/>
          <p:nvPr/>
        </p:nvSpPr>
        <p:spPr>
          <a:xfrm>
            <a:off x="476402" y="2585009"/>
            <a:ext cx="6362395" cy="1200607"/>
          </a:xfrm>
          <a:prstGeom prst="rect">
            <a:avLst/>
          </a:prstGeom>
          <a:solidFill>
            <a:srgbClr val="F0F5FF"/>
          </a:solidFill>
          <a:ln/>
        </p:spPr>
      </p:sp>
      <p:sp>
        <p:nvSpPr>
          <p:cNvPr id="9" name="Shape 7"/>
          <p:cNvSpPr/>
          <p:nvPr/>
        </p:nvSpPr>
        <p:spPr>
          <a:xfrm>
            <a:off x="476402" y="2585009"/>
            <a:ext cx="38405" cy="1200607"/>
          </a:xfrm>
          <a:prstGeom prst="rect">
            <a:avLst/>
          </a:prstGeom>
          <a:solidFill>
            <a:srgbClr val="1A365D"/>
          </a:solidFill>
          <a:ln/>
        </p:spPr>
      </p:sp>
      <p:sp>
        <p:nvSpPr>
          <p:cNvPr id="10" name="Text 8"/>
          <p:cNvSpPr txBox="1"/>
          <p:nvPr/>
        </p:nvSpPr>
        <p:spPr>
          <a:xfrm>
            <a:off x="705002" y="2737714"/>
            <a:ext cx="1200607" cy="210312"/>
          </a:xfrm>
          <a:prstGeom prst="rect">
            <a:avLst/>
          </a:prstGeom>
          <a:noFill/>
          <a:ln/>
        </p:spPr>
        <p:txBody>
          <a:bodyPr wrap="square" lIns="0" tIns="0" rIns="0" bIns="0" rtlCol="0" anchor="ctr"/>
          <a:lstStyle/>
          <a:p>
            <a:pPr algn="l" indent="0" marL="0">
              <a:buNone/>
            </a:pPr>
            <a:r>
              <a:rPr lang="en-US" sz="1200" b="1" dirty="0">
                <a:solidFill>
                  <a:srgbClr val="2D3748"/>
                </a:solidFill>
                <a:latin typeface="Source Sans 3" pitchFamily="34" charset="0"/>
                <a:ea typeface="Source Sans 3" pitchFamily="34" charset="-122"/>
                <a:cs typeface="Source Sans 3" pitchFamily="34" charset="-120"/>
              </a:rPr>
              <a:t>Iter processuale:</a:t>
            </a:r>
            <a:endParaRPr lang="en-US" sz="1200" dirty="0"/>
          </a:p>
        </p:txBody>
      </p:sp>
      <p:sp>
        <p:nvSpPr>
          <p:cNvPr id="11" name="Text 9"/>
          <p:cNvSpPr txBox="1"/>
          <p:nvPr/>
        </p:nvSpPr>
        <p:spPr>
          <a:xfrm>
            <a:off x="705002" y="2966314"/>
            <a:ext cx="3439058"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Tribunale di Pesaro: esclusione della responsabilità</a:t>
            </a:r>
            <a:endParaRPr lang="en-US" sz="1200" dirty="0"/>
          </a:p>
        </p:txBody>
      </p:sp>
      <p:sp>
        <p:nvSpPr>
          <p:cNvPr id="12" name="Text 10"/>
          <p:cNvSpPr txBox="1"/>
          <p:nvPr/>
        </p:nvSpPr>
        <p:spPr>
          <a:xfrm>
            <a:off x="705002" y="3194914"/>
            <a:ext cx="3486607"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Corte d'Appello di Ancona: conferma dell'esclusione</a:t>
            </a:r>
            <a:endParaRPr lang="en-US" sz="1200" dirty="0"/>
          </a:p>
        </p:txBody>
      </p:sp>
      <p:sp>
        <p:nvSpPr>
          <p:cNvPr id="13" name="Text 11"/>
          <p:cNvSpPr txBox="1"/>
          <p:nvPr/>
        </p:nvSpPr>
        <p:spPr>
          <a:xfrm>
            <a:off x="705002" y="3423514"/>
            <a:ext cx="3639312"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Corte di Cassazione: riforma delle precedenti decisioni</a:t>
            </a:r>
            <a:endParaRPr lang="en-US" sz="1200" dirty="0"/>
          </a:p>
        </p:txBody>
      </p:sp>
      <p:pic>
        <p:nvPicPr>
          <p:cNvPr id="14" name="Image 0" descr="preencoded.png">    </p:cNvPr>
          <p:cNvPicPr>
            <a:picLocks noChangeAspect="1"/>
          </p:cNvPicPr>
          <p:nvPr/>
        </p:nvPicPr>
        <p:blipFill>
          <a:blip r:embed="rId1"/>
          <a:srcRect l="3" r="3" t="0" b="0"/>
          <a:stretch/>
        </p:blipFill>
        <p:spPr>
          <a:xfrm>
            <a:off x="7220102" y="2410358"/>
            <a:ext cx="4496105" cy="3181198"/>
          </a:xfrm>
          <a:prstGeom prst="rect">
            <a:avLst/>
          </a:prstGeom>
        </p:spPr>
      </p:pic>
      <p:sp>
        <p:nvSpPr>
          <p:cNvPr id="15" name="Shape 12"/>
          <p:cNvSpPr/>
          <p:nvPr/>
        </p:nvSpPr>
        <p:spPr>
          <a:xfrm>
            <a:off x="0" y="6572707"/>
            <a:ext cx="12191695" cy="286207"/>
          </a:xfrm>
          <a:prstGeom prst="rect">
            <a:avLst/>
          </a:prstGeom>
          <a:solidFill>
            <a:srgbClr val="F7FAFC"/>
          </a:solidFill>
          <a:ln/>
        </p:spPr>
      </p:sp>
      <p:sp>
        <p:nvSpPr>
          <p:cNvPr id="16" name="Text 13"/>
          <p:cNvSpPr txBox="1"/>
          <p:nvPr/>
        </p:nvSpPr>
        <p:spPr>
          <a:xfrm>
            <a:off x="8326526" y="6614770"/>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17" name="Shape 14"/>
          <p:cNvSpPr/>
          <p:nvPr/>
        </p:nvSpPr>
        <p:spPr>
          <a:xfrm>
            <a:off x="10595153" y="6344107"/>
            <a:ext cx="1410005" cy="323698"/>
          </a:xfrm>
          <a:prstGeom prst="roundRect">
            <a:avLst>
              <a:gd name="adj" fmla="val 33234"/>
            </a:avLst>
          </a:prstGeom>
          <a:solidFill>
            <a:srgbClr val="333333"/>
          </a:solidFill>
          <a:ln/>
        </p:spPr>
      </p:sp>
      <p:pic>
        <p:nvPicPr>
          <p:cNvPr id="18" name="Image 1" descr="preencoded.png">    </p:cNvPr>
          <p:cNvPicPr>
            <a:picLocks noChangeAspect="1"/>
          </p:cNvPicPr>
          <p:nvPr/>
        </p:nvPicPr>
        <p:blipFill>
          <a:blip r:embed="rId2"/>
          <a:srcRect l="0" r="0" t="0" b="0"/>
          <a:stretch/>
        </p:blipFill>
        <p:spPr>
          <a:xfrm>
            <a:off x="10709453" y="6439205"/>
            <a:ext cx="133502" cy="133502"/>
          </a:xfrm>
          <a:prstGeom prst="rect">
            <a:avLst/>
          </a:prstGeom>
        </p:spPr>
      </p:pic>
      <p:sp>
        <p:nvSpPr>
          <p:cNvPr id="19" name="Shape 15"/>
          <p:cNvSpPr/>
          <p:nvPr/>
        </p:nvSpPr>
        <p:spPr>
          <a:xfrm>
            <a:off x="10595153" y="6344107"/>
            <a:ext cx="1410005" cy="323698"/>
          </a:xfrm>
          <a:prstGeom prst="roundRect">
            <a:avLst>
              <a:gd name="adj" fmla="val 33234"/>
            </a:avLst>
          </a:prstGeom>
          <a:solidFill>
            <a:srgbClr val="333333"/>
          </a:solidFill>
          <a:ln/>
        </p:spPr>
      </p:sp>
      <p:sp>
        <p:nvSpPr>
          <p:cNvPr id="20" name="Text 16"/>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1" name="Image 2" descr="preencoded.png">    </p:cNvPr>
          <p:cNvPicPr>
            <a:picLocks noChangeAspect="1"/>
          </p:cNvPicPr>
          <p:nvPr/>
        </p:nvPicPr>
        <p:blipFill>
          <a:blip r:embed="rId3"/>
          <a:srcRect l="0" r="0" t="0" b="0"/>
          <a:stretch/>
        </p:blipFill>
        <p:spPr>
          <a:xfrm>
            <a:off x="10709453" y="6439205"/>
            <a:ext cx="133502" cy="133502"/>
          </a:xfrm>
          <a:prstGeom prst="rect">
            <a:avLst/>
          </a:prstGeom>
        </p:spPr>
      </p:pic>
      <p:sp>
        <p:nvSpPr>
          <p:cNvPr id="22" name="Text 17"/>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3920033"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Vizi Riscontrati nell'Opera</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6053328" cy="514807"/>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Corte di Cassazione ha accertato la presenza di gravi difetti costruttivi che hanno compromesso l'abitabilità dell'immobile e causato danni persistenti:</a:t>
            </a:r>
            <a:endParaRPr lang="en-US" sz="1300" dirty="0"/>
          </a:p>
        </p:txBody>
      </p:sp>
      <p:sp>
        <p:nvSpPr>
          <p:cNvPr id="7" name="Text 5"/>
          <p:cNvSpPr txBox="1"/>
          <p:nvPr/>
        </p:nvSpPr>
        <p:spPr>
          <a:xfrm>
            <a:off x="476402" y="4786884"/>
            <a:ext cx="6482182"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Questi difetti sono stati ritenuti sufficientemente gravi da configurare una responsabilità solidale del Direttore dei Lavori con l'appaltatore, ai sensi degli artt. 1669, 1176 e 2055 del Codice Civile.</a:t>
            </a:r>
            <a:endParaRPr lang="en-US" sz="1300" dirty="0"/>
          </a:p>
        </p:txBody>
      </p:sp>
      <p:sp>
        <p:nvSpPr>
          <p:cNvPr id="8" name="Shape 6"/>
          <p:cNvSpPr/>
          <p:nvPr/>
        </p:nvSpPr>
        <p:spPr>
          <a:xfrm>
            <a:off x="476402" y="2310689"/>
            <a:ext cx="6362395" cy="2229307"/>
          </a:xfrm>
          <a:prstGeom prst="rect">
            <a:avLst/>
          </a:prstGeom>
          <a:solidFill>
            <a:srgbClr val="F0F5FF"/>
          </a:solidFill>
          <a:ln/>
        </p:spPr>
      </p:sp>
      <p:sp>
        <p:nvSpPr>
          <p:cNvPr id="9" name="Shape 7"/>
          <p:cNvSpPr/>
          <p:nvPr/>
        </p:nvSpPr>
        <p:spPr>
          <a:xfrm>
            <a:off x="476402" y="2310689"/>
            <a:ext cx="38405" cy="2229307"/>
          </a:xfrm>
          <a:prstGeom prst="rect">
            <a:avLst/>
          </a:prstGeom>
          <a:solidFill>
            <a:srgbClr val="1A365D"/>
          </a:solidFill>
          <a:ln/>
        </p:spPr>
      </p:sp>
      <p:sp>
        <p:nvSpPr>
          <p:cNvPr id="10" name="Text 8"/>
          <p:cNvSpPr txBox="1"/>
          <p:nvPr/>
        </p:nvSpPr>
        <p:spPr>
          <a:xfrm>
            <a:off x="705002" y="2463394"/>
            <a:ext cx="1524305" cy="210312"/>
          </a:xfrm>
          <a:prstGeom prst="rect">
            <a:avLst/>
          </a:prstGeom>
          <a:noFill/>
          <a:ln/>
        </p:spPr>
        <p:txBody>
          <a:bodyPr wrap="square" lIns="0" tIns="0" rIns="0" bIns="0" rtlCol="0" anchor="ctr"/>
          <a:lstStyle/>
          <a:p>
            <a:pPr algn="l" indent="0" marL="0">
              <a:buNone/>
            </a:pPr>
            <a:r>
              <a:rPr lang="en-US" sz="1200" b="1" dirty="0">
                <a:solidFill>
                  <a:srgbClr val="2D3748"/>
                </a:solidFill>
                <a:latin typeface="Source Sans 3" pitchFamily="34" charset="0"/>
                <a:ea typeface="Source Sans 3" pitchFamily="34" charset="-122"/>
                <a:cs typeface="Source Sans 3" pitchFamily="34" charset="-120"/>
              </a:rPr>
              <a:t>Difetti tecnici rilevati:</a:t>
            </a:r>
            <a:endParaRPr lang="en-US" sz="1200" dirty="0"/>
          </a:p>
        </p:txBody>
      </p:sp>
      <p:sp>
        <p:nvSpPr>
          <p:cNvPr id="11" name="Text 9"/>
          <p:cNvSpPr txBox="1"/>
          <p:nvPr/>
        </p:nvSpPr>
        <p:spPr>
          <a:xfrm>
            <a:off x="942746" y="2691994"/>
            <a:ext cx="2829154"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Esistenza di infiltrazioni nel piano interrato</a:t>
            </a:r>
            <a:endParaRPr lang="en-US" sz="1200" dirty="0"/>
          </a:p>
        </p:txBody>
      </p:sp>
      <p:sp>
        <p:nvSpPr>
          <p:cNvPr id="12" name="Text 10"/>
          <p:cNvSpPr txBox="1"/>
          <p:nvPr/>
        </p:nvSpPr>
        <p:spPr>
          <a:xfrm>
            <a:off x="942746" y="3034894"/>
            <a:ext cx="3657600"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Inadeguata pendenza della pavimentazione sovrastante</a:t>
            </a:r>
            <a:endParaRPr lang="en-US" sz="1200" dirty="0"/>
          </a:p>
        </p:txBody>
      </p:sp>
      <p:sp>
        <p:nvSpPr>
          <p:cNvPr id="13" name="Text 11"/>
          <p:cNvSpPr txBox="1"/>
          <p:nvPr/>
        </p:nvSpPr>
        <p:spPr>
          <a:xfrm>
            <a:off x="942746" y="3377794"/>
            <a:ext cx="2772461"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Assenza di drenaggio di muro contro terra</a:t>
            </a:r>
            <a:endParaRPr lang="en-US" sz="1200" dirty="0"/>
          </a:p>
        </p:txBody>
      </p:sp>
      <p:sp>
        <p:nvSpPr>
          <p:cNvPr id="14" name="Text 12"/>
          <p:cNvSpPr txBox="1"/>
          <p:nvPr/>
        </p:nvSpPr>
        <p:spPr>
          <a:xfrm>
            <a:off x="942746" y="3720694"/>
            <a:ext cx="2572207"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Errata impermeabilizzazione del solaio</a:t>
            </a:r>
            <a:endParaRPr lang="en-US" sz="1200" dirty="0"/>
          </a:p>
        </p:txBody>
      </p:sp>
      <p:sp>
        <p:nvSpPr>
          <p:cNvPr id="15" name="Text 13"/>
          <p:cNvSpPr txBox="1"/>
          <p:nvPr/>
        </p:nvSpPr>
        <p:spPr>
          <a:xfrm>
            <a:off x="942746" y="4063594"/>
            <a:ext cx="2429561"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Muffe diffuse negli ambienti abitativi</a:t>
            </a:r>
            <a:endParaRPr lang="en-US" sz="1200" dirty="0"/>
          </a:p>
        </p:txBody>
      </p:sp>
      <p:pic>
        <p:nvPicPr>
          <p:cNvPr id="16" name="Image 0" descr="preencoded.png">    </p:cNvPr>
          <p:cNvPicPr>
            <a:picLocks noChangeAspect="1"/>
          </p:cNvPicPr>
          <p:nvPr/>
        </p:nvPicPr>
        <p:blipFill>
          <a:blip r:embed="rId1"/>
          <a:srcRect l="3" r="3" t="0" b="0"/>
          <a:stretch/>
        </p:blipFill>
        <p:spPr>
          <a:xfrm>
            <a:off x="7220102" y="2314346"/>
            <a:ext cx="4496105" cy="3372307"/>
          </a:xfrm>
          <a:prstGeom prst="rect">
            <a:avLst/>
          </a:prstGeom>
        </p:spPr>
      </p:pic>
      <p:sp>
        <p:nvSpPr>
          <p:cNvPr id="17" name="Shape 14"/>
          <p:cNvSpPr/>
          <p:nvPr/>
        </p:nvSpPr>
        <p:spPr>
          <a:xfrm>
            <a:off x="0" y="6572707"/>
            <a:ext cx="12191695" cy="286207"/>
          </a:xfrm>
          <a:prstGeom prst="rect">
            <a:avLst/>
          </a:prstGeom>
          <a:solidFill>
            <a:srgbClr val="F7FAFC"/>
          </a:solidFill>
          <a:ln/>
        </p:spPr>
      </p:sp>
      <p:sp>
        <p:nvSpPr>
          <p:cNvPr id="18" name="Text 15"/>
          <p:cNvSpPr txBox="1"/>
          <p:nvPr/>
        </p:nvSpPr>
        <p:spPr>
          <a:xfrm>
            <a:off x="8326526" y="6614770"/>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19" name="Shape 16"/>
          <p:cNvSpPr/>
          <p:nvPr/>
        </p:nvSpPr>
        <p:spPr>
          <a:xfrm>
            <a:off x="10595153" y="6344107"/>
            <a:ext cx="1410005" cy="323698"/>
          </a:xfrm>
          <a:prstGeom prst="roundRect">
            <a:avLst>
              <a:gd name="adj" fmla="val 33234"/>
            </a:avLst>
          </a:prstGeom>
          <a:solidFill>
            <a:srgbClr val="333333"/>
          </a:solidFill>
          <a:ln/>
        </p:spPr>
      </p:sp>
      <p:pic>
        <p:nvPicPr>
          <p:cNvPr id="20" name="Image 1" descr="preencoded.png">    </p:cNvPr>
          <p:cNvPicPr>
            <a:picLocks noChangeAspect="1"/>
          </p:cNvPicPr>
          <p:nvPr/>
        </p:nvPicPr>
        <p:blipFill>
          <a:blip r:embed="rId2"/>
          <a:srcRect l="0" r="0" t="0" b="0"/>
          <a:stretch/>
        </p:blipFill>
        <p:spPr>
          <a:xfrm>
            <a:off x="10709453" y="6439205"/>
            <a:ext cx="133502" cy="133502"/>
          </a:xfrm>
          <a:prstGeom prst="rect">
            <a:avLst/>
          </a:prstGeom>
        </p:spPr>
      </p:pic>
      <p:sp>
        <p:nvSpPr>
          <p:cNvPr id="21" name="Shape 17"/>
          <p:cNvSpPr/>
          <p:nvPr/>
        </p:nvSpPr>
        <p:spPr>
          <a:xfrm>
            <a:off x="10595153" y="6344107"/>
            <a:ext cx="1410005" cy="323698"/>
          </a:xfrm>
          <a:prstGeom prst="roundRect">
            <a:avLst>
              <a:gd name="adj" fmla="val 33234"/>
            </a:avLst>
          </a:prstGeom>
          <a:solidFill>
            <a:srgbClr val="333333"/>
          </a:solidFill>
          <a:ln/>
        </p:spPr>
      </p:sp>
      <p:sp>
        <p:nvSpPr>
          <p:cNvPr id="22" name="Text 18"/>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3" name="Image 2" descr="preencoded.png">    </p:cNvPr>
          <p:cNvPicPr>
            <a:picLocks noChangeAspect="1"/>
          </p:cNvPicPr>
          <p:nvPr/>
        </p:nvPicPr>
        <p:blipFill>
          <a:blip r:embed="rId3"/>
          <a:srcRect l="0" r="0" t="0" b="0"/>
          <a:stretch/>
        </p:blipFill>
        <p:spPr>
          <a:xfrm>
            <a:off x="10709453" y="6439205"/>
            <a:ext cx="133502" cy="133502"/>
          </a:xfrm>
          <a:prstGeom prst="rect">
            <a:avLst/>
          </a:prstGeom>
        </p:spPr>
      </p:pic>
      <p:sp>
        <p:nvSpPr>
          <p:cNvPr id="24" name="Text 19"/>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5263286"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Principio di Diritto dalla Cassazione</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6272784"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Il Direttore dei Lavori ha un dovere di alta sorveglianza non solo in fase progettuale ma anche in quella esecutiva dell'appalto. Tale responsabilità si estende al controllo della realizzazione delle opere secondo le regole dell'arte.</a:t>
            </a:r>
            <a:endParaRPr lang="en-US" sz="1300" dirty="0"/>
          </a:p>
        </p:txBody>
      </p:sp>
      <p:sp>
        <p:nvSpPr>
          <p:cNvPr id="7" name="Text 5"/>
          <p:cNvSpPr txBox="1"/>
          <p:nvPr/>
        </p:nvSpPr>
        <p:spPr>
          <a:xfrm>
            <a:off x="476402" y="4946904"/>
            <a:ext cx="6291986" cy="514807"/>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Cassazione ha quindi esteso e chiarito la portata del dovere di vigilanza, rendendo il Direttore dei Lavori un garante della qualità dell'opera anche nella fase esecutiva.</a:t>
            </a:r>
            <a:endParaRPr lang="en-US" sz="1300" dirty="0"/>
          </a:p>
        </p:txBody>
      </p:sp>
      <p:sp>
        <p:nvSpPr>
          <p:cNvPr id="8" name="Shape 6"/>
          <p:cNvSpPr/>
          <p:nvPr/>
        </p:nvSpPr>
        <p:spPr>
          <a:xfrm>
            <a:off x="476402" y="2585009"/>
            <a:ext cx="6362395" cy="2115007"/>
          </a:xfrm>
          <a:prstGeom prst="rect">
            <a:avLst/>
          </a:prstGeom>
          <a:solidFill>
            <a:srgbClr val="F0F5FF"/>
          </a:solidFill>
          <a:ln/>
        </p:spPr>
      </p:sp>
      <p:sp>
        <p:nvSpPr>
          <p:cNvPr id="9" name="Shape 7"/>
          <p:cNvSpPr/>
          <p:nvPr/>
        </p:nvSpPr>
        <p:spPr>
          <a:xfrm>
            <a:off x="476402" y="2585009"/>
            <a:ext cx="38405" cy="2115007"/>
          </a:xfrm>
          <a:prstGeom prst="rect">
            <a:avLst/>
          </a:prstGeom>
          <a:solidFill>
            <a:srgbClr val="1A365D"/>
          </a:solidFill>
          <a:ln/>
        </p:spPr>
      </p:sp>
      <p:sp>
        <p:nvSpPr>
          <p:cNvPr id="10" name="Text 8"/>
          <p:cNvSpPr txBox="1"/>
          <p:nvPr/>
        </p:nvSpPr>
        <p:spPr>
          <a:xfrm>
            <a:off x="705002" y="2737714"/>
            <a:ext cx="2039112" cy="210312"/>
          </a:xfrm>
          <a:prstGeom prst="rect">
            <a:avLst/>
          </a:prstGeom>
          <a:noFill/>
          <a:ln/>
        </p:spPr>
        <p:txBody>
          <a:bodyPr wrap="square" lIns="0" tIns="0" rIns="0" bIns="0" rtlCol="0" anchor="ctr"/>
          <a:lstStyle/>
          <a:p>
            <a:pPr algn="l" indent="0" marL="0">
              <a:buNone/>
            </a:pPr>
            <a:r>
              <a:rPr lang="en-US" sz="1200" b="1" dirty="0">
                <a:solidFill>
                  <a:srgbClr val="2D3748"/>
                </a:solidFill>
                <a:latin typeface="Source Sans 3" pitchFamily="34" charset="0"/>
                <a:ea typeface="Source Sans 3" pitchFamily="34" charset="-122"/>
                <a:cs typeface="Source Sans 3" pitchFamily="34" charset="-120"/>
              </a:rPr>
              <a:t>L'alta sorveglianza comporta:</a:t>
            </a:r>
            <a:endParaRPr lang="en-US" sz="1200" dirty="0"/>
          </a:p>
        </p:txBody>
      </p:sp>
      <p:sp>
        <p:nvSpPr>
          <p:cNvPr id="11" name="Text 9"/>
          <p:cNvSpPr txBox="1"/>
          <p:nvPr/>
        </p:nvSpPr>
        <p:spPr>
          <a:xfrm>
            <a:off x="705002" y="2966314"/>
            <a:ext cx="171907" cy="210312"/>
          </a:xfrm>
          <a:prstGeom prst="rect">
            <a:avLst/>
          </a:prstGeom>
          <a:noFill/>
          <a:ln/>
        </p:spPr>
        <p:txBody>
          <a:bodyPr wrap="square" lIns="0" tIns="0" rIns="0" bIns="0" rtlCol="0" anchor="ctr"/>
          <a:lstStyle/>
          <a:p>
            <a:pPr algn="l" indent="0" marL="0">
              <a:buNone/>
            </a:pPr>
            <a:r>
              <a:rPr lang="en-US" sz="1200" b="1" dirty="0">
                <a:solidFill>
                  <a:srgbClr val="1A365D"/>
                </a:solidFill>
                <a:latin typeface="Source Sans 3" pitchFamily="34" charset="0"/>
                <a:ea typeface="Source Sans 3" pitchFamily="34" charset="-122"/>
                <a:cs typeface="Source Sans 3" pitchFamily="34" charset="-120"/>
              </a:rPr>
              <a:t>•</a:t>
            </a:r>
            <a:endParaRPr lang="en-US" sz="1200" dirty="0"/>
          </a:p>
        </p:txBody>
      </p:sp>
      <p:sp>
        <p:nvSpPr>
          <p:cNvPr id="12" name="Text 10"/>
          <p:cNvSpPr txBox="1"/>
          <p:nvPr/>
        </p:nvSpPr>
        <p:spPr>
          <a:xfrm>
            <a:off x="705002" y="3309214"/>
            <a:ext cx="171907" cy="210312"/>
          </a:xfrm>
          <a:prstGeom prst="rect">
            <a:avLst/>
          </a:prstGeom>
          <a:noFill/>
          <a:ln/>
        </p:spPr>
        <p:txBody>
          <a:bodyPr wrap="square" lIns="0" tIns="0" rIns="0" bIns="0" rtlCol="0" anchor="ctr"/>
          <a:lstStyle/>
          <a:p>
            <a:pPr algn="l" indent="0" marL="0">
              <a:buNone/>
            </a:pPr>
            <a:r>
              <a:rPr lang="en-US" sz="1200" b="1" dirty="0">
                <a:solidFill>
                  <a:srgbClr val="1A365D"/>
                </a:solidFill>
                <a:latin typeface="Source Sans 3" pitchFamily="34" charset="0"/>
                <a:ea typeface="Source Sans 3" pitchFamily="34" charset="-122"/>
                <a:cs typeface="Source Sans 3" pitchFamily="34" charset="-120"/>
              </a:rPr>
              <a:t>•</a:t>
            </a:r>
            <a:endParaRPr lang="en-US" sz="1200" dirty="0"/>
          </a:p>
        </p:txBody>
      </p:sp>
      <p:sp>
        <p:nvSpPr>
          <p:cNvPr id="13" name="Text 11"/>
          <p:cNvSpPr txBox="1"/>
          <p:nvPr/>
        </p:nvSpPr>
        <p:spPr>
          <a:xfrm>
            <a:off x="705002" y="3652114"/>
            <a:ext cx="171907" cy="210312"/>
          </a:xfrm>
          <a:prstGeom prst="rect">
            <a:avLst/>
          </a:prstGeom>
          <a:noFill/>
          <a:ln/>
        </p:spPr>
        <p:txBody>
          <a:bodyPr wrap="square" lIns="0" tIns="0" rIns="0" bIns="0" rtlCol="0" anchor="ctr"/>
          <a:lstStyle/>
          <a:p>
            <a:pPr algn="l" indent="0" marL="0">
              <a:buNone/>
            </a:pPr>
            <a:r>
              <a:rPr lang="en-US" sz="1200" b="1" dirty="0">
                <a:solidFill>
                  <a:srgbClr val="1A365D"/>
                </a:solidFill>
                <a:latin typeface="Source Sans 3" pitchFamily="34" charset="0"/>
                <a:ea typeface="Source Sans 3" pitchFamily="34" charset="-122"/>
                <a:cs typeface="Source Sans 3" pitchFamily="34" charset="-120"/>
              </a:rPr>
              <a:t>•</a:t>
            </a:r>
            <a:endParaRPr lang="en-US" sz="1200" dirty="0"/>
          </a:p>
        </p:txBody>
      </p:sp>
      <p:sp>
        <p:nvSpPr>
          <p:cNvPr id="14" name="Text 12"/>
          <p:cNvSpPr txBox="1"/>
          <p:nvPr/>
        </p:nvSpPr>
        <p:spPr>
          <a:xfrm>
            <a:off x="705002" y="3995014"/>
            <a:ext cx="171907" cy="210312"/>
          </a:xfrm>
          <a:prstGeom prst="rect">
            <a:avLst/>
          </a:prstGeom>
          <a:noFill/>
          <a:ln/>
        </p:spPr>
        <p:txBody>
          <a:bodyPr wrap="square" lIns="0" tIns="0" rIns="0" bIns="0" rtlCol="0" anchor="ctr"/>
          <a:lstStyle/>
          <a:p>
            <a:pPr algn="l" indent="0" marL="0">
              <a:buNone/>
            </a:pPr>
            <a:r>
              <a:rPr lang="en-US" sz="1200" b="1" dirty="0">
                <a:solidFill>
                  <a:srgbClr val="1A365D"/>
                </a:solidFill>
                <a:latin typeface="Source Sans 3" pitchFamily="34" charset="0"/>
                <a:ea typeface="Source Sans 3" pitchFamily="34" charset="-122"/>
                <a:cs typeface="Source Sans 3" pitchFamily="34" charset="-120"/>
              </a:rPr>
              <a:t>•</a:t>
            </a:r>
            <a:endParaRPr lang="en-US" sz="1200" dirty="0"/>
          </a:p>
        </p:txBody>
      </p:sp>
      <p:sp>
        <p:nvSpPr>
          <p:cNvPr id="15" name="Text 13"/>
          <p:cNvSpPr txBox="1"/>
          <p:nvPr/>
        </p:nvSpPr>
        <p:spPr>
          <a:xfrm>
            <a:off x="853135" y="2966314"/>
            <a:ext cx="3715207"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Non richiede presenza continua e giornaliera sul cantiere</a:t>
            </a:r>
            <a:endParaRPr lang="en-US" sz="1200" dirty="0"/>
          </a:p>
        </p:txBody>
      </p:sp>
      <p:sp>
        <p:nvSpPr>
          <p:cNvPr id="16" name="Text 14"/>
          <p:cNvSpPr txBox="1"/>
          <p:nvPr/>
        </p:nvSpPr>
        <p:spPr>
          <a:xfrm>
            <a:off x="853135" y="3309214"/>
            <a:ext cx="4181551"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Implica il controllo della realizzazione delle opere nelle varie fasi</a:t>
            </a:r>
            <a:endParaRPr lang="en-US" sz="1200" dirty="0"/>
          </a:p>
        </p:txBody>
      </p:sp>
      <p:sp>
        <p:nvSpPr>
          <p:cNvPr id="17" name="Text 15"/>
          <p:cNvSpPr txBox="1"/>
          <p:nvPr/>
        </p:nvSpPr>
        <p:spPr>
          <a:xfrm>
            <a:off x="853135" y="3652114"/>
            <a:ext cx="5629961"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Verifiche periodiche attraverso visite e contatti diretti con gli organi tecnici dell'impresa</a:t>
            </a:r>
            <a:endParaRPr lang="en-US" sz="1200" dirty="0"/>
          </a:p>
        </p:txBody>
      </p:sp>
      <p:sp>
        <p:nvSpPr>
          <p:cNvPr id="18" name="Text 16"/>
          <p:cNvSpPr txBox="1"/>
          <p:nvPr/>
        </p:nvSpPr>
        <p:spPr>
          <a:xfrm>
            <a:off x="853135" y="3995014"/>
            <a:ext cx="5639105" cy="4389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Obbligo di verificare l'osservanza delle regole dell'arte e la corrispondenza dei materiali impiegati</a:t>
            </a:r>
            <a:endParaRPr lang="en-US" sz="1200" dirty="0"/>
          </a:p>
        </p:txBody>
      </p:sp>
      <p:pic>
        <p:nvPicPr>
          <p:cNvPr id="19" name="Image 0" descr="preencoded.png">    </p:cNvPr>
          <p:cNvPicPr>
            <a:picLocks noChangeAspect="1"/>
          </p:cNvPicPr>
          <p:nvPr/>
        </p:nvPicPr>
        <p:blipFill>
          <a:blip r:embed="rId1"/>
          <a:srcRect l="55" r="55" t="0" b="0"/>
          <a:stretch/>
        </p:blipFill>
        <p:spPr>
          <a:xfrm>
            <a:off x="7220102" y="2592324"/>
            <a:ext cx="4496105" cy="2819095"/>
          </a:xfrm>
          <a:prstGeom prst="rect">
            <a:avLst/>
          </a:prstGeom>
        </p:spPr>
      </p:pic>
      <p:sp>
        <p:nvSpPr>
          <p:cNvPr id="20" name="Shape 17"/>
          <p:cNvSpPr/>
          <p:nvPr/>
        </p:nvSpPr>
        <p:spPr>
          <a:xfrm>
            <a:off x="0" y="6572707"/>
            <a:ext cx="12191695" cy="286207"/>
          </a:xfrm>
          <a:prstGeom prst="rect">
            <a:avLst/>
          </a:prstGeom>
          <a:solidFill>
            <a:srgbClr val="F7FAFC"/>
          </a:solidFill>
          <a:ln/>
        </p:spPr>
      </p:sp>
      <p:sp>
        <p:nvSpPr>
          <p:cNvPr id="21" name="Text 18"/>
          <p:cNvSpPr txBox="1"/>
          <p:nvPr/>
        </p:nvSpPr>
        <p:spPr>
          <a:xfrm>
            <a:off x="8326526" y="6614770"/>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22" name="Shape 19"/>
          <p:cNvSpPr/>
          <p:nvPr/>
        </p:nvSpPr>
        <p:spPr>
          <a:xfrm>
            <a:off x="10595153" y="6344107"/>
            <a:ext cx="1410005" cy="323698"/>
          </a:xfrm>
          <a:prstGeom prst="roundRect">
            <a:avLst>
              <a:gd name="adj" fmla="val 33234"/>
            </a:avLst>
          </a:prstGeom>
          <a:solidFill>
            <a:srgbClr val="333333"/>
          </a:solidFill>
          <a:ln/>
        </p:spPr>
      </p:sp>
      <p:pic>
        <p:nvPicPr>
          <p:cNvPr id="23" name="Image 1" descr="preencoded.png">    </p:cNvPr>
          <p:cNvPicPr>
            <a:picLocks noChangeAspect="1"/>
          </p:cNvPicPr>
          <p:nvPr/>
        </p:nvPicPr>
        <p:blipFill>
          <a:blip r:embed="rId2"/>
          <a:srcRect l="0" r="0" t="0" b="0"/>
          <a:stretch/>
        </p:blipFill>
        <p:spPr>
          <a:xfrm>
            <a:off x="10709453" y="6439205"/>
            <a:ext cx="133502" cy="133502"/>
          </a:xfrm>
          <a:prstGeom prst="rect">
            <a:avLst/>
          </a:prstGeom>
        </p:spPr>
      </p:pic>
      <p:sp>
        <p:nvSpPr>
          <p:cNvPr id="24" name="Shape 20"/>
          <p:cNvSpPr/>
          <p:nvPr/>
        </p:nvSpPr>
        <p:spPr>
          <a:xfrm>
            <a:off x="10595153" y="6344107"/>
            <a:ext cx="1410005" cy="323698"/>
          </a:xfrm>
          <a:prstGeom prst="roundRect">
            <a:avLst>
              <a:gd name="adj" fmla="val 33234"/>
            </a:avLst>
          </a:prstGeom>
          <a:solidFill>
            <a:srgbClr val="333333"/>
          </a:solidFill>
          <a:ln/>
        </p:spPr>
      </p:sp>
      <p:sp>
        <p:nvSpPr>
          <p:cNvPr id="25" name="Text 21"/>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6" name="Image 2" descr="preencoded.png">    </p:cNvPr>
          <p:cNvPicPr>
            <a:picLocks noChangeAspect="1"/>
          </p:cNvPicPr>
          <p:nvPr/>
        </p:nvPicPr>
        <p:blipFill>
          <a:blip r:embed="rId3"/>
          <a:srcRect l="0" r="0" t="0" b="0"/>
          <a:stretch/>
        </p:blipFill>
        <p:spPr>
          <a:xfrm>
            <a:off x="10709453" y="6439205"/>
            <a:ext cx="133502" cy="133502"/>
          </a:xfrm>
          <a:prstGeom prst="rect">
            <a:avLst/>
          </a:prstGeom>
        </p:spPr>
      </p:pic>
      <p:sp>
        <p:nvSpPr>
          <p:cNvPr id="27" name="Text 22"/>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7253935"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Onere della Prova e Presunzione di Responsabilità</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6406286"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Corte di Cassazione stabilisce chiaramente che sul Direttore dei Lavori grava un onere probatorio specifico per dimostrare di avere adempiuto correttamente ai propri obblighi di vigilanza.</a:t>
            </a:r>
            <a:endParaRPr lang="en-US" sz="1300" dirty="0"/>
          </a:p>
        </p:txBody>
      </p:sp>
      <p:sp>
        <p:nvSpPr>
          <p:cNvPr id="7" name="Text 5"/>
          <p:cNvSpPr txBox="1"/>
          <p:nvPr/>
        </p:nvSpPr>
        <p:spPr>
          <a:xfrm>
            <a:off x="476402" y="4633265"/>
            <a:ext cx="6262726"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giurisprudenza consolida quindi il principio secondo cui, in presenza di gravi difetti dell'opera, il Direttore dei Lavori è tenuto a dimostrare di aver svolto diligentemente la propria attività di vigilanza.</a:t>
            </a:r>
            <a:endParaRPr lang="en-US" sz="1300" dirty="0"/>
          </a:p>
        </p:txBody>
      </p:sp>
      <p:sp>
        <p:nvSpPr>
          <p:cNvPr id="8" name="Shape 6"/>
          <p:cNvSpPr/>
          <p:nvPr/>
        </p:nvSpPr>
        <p:spPr>
          <a:xfrm>
            <a:off x="476402" y="2585009"/>
            <a:ext cx="6362395" cy="1800454"/>
          </a:xfrm>
          <a:prstGeom prst="rect">
            <a:avLst/>
          </a:prstGeom>
          <a:solidFill>
            <a:srgbClr val="F0F5FF"/>
          </a:solidFill>
          <a:ln/>
        </p:spPr>
      </p:sp>
      <p:sp>
        <p:nvSpPr>
          <p:cNvPr id="9" name="Shape 7"/>
          <p:cNvSpPr/>
          <p:nvPr/>
        </p:nvSpPr>
        <p:spPr>
          <a:xfrm>
            <a:off x="476402" y="2585009"/>
            <a:ext cx="38405" cy="1800454"/>
          </a:xfrm>
          <a:prstGeom prst="rect">
            <a:avLst/>
          </a:prstGeom>
          <a:solidFill>
            <a:srgbClr val="1A365D"/>
          </a:solidFill>
          <a:ln/>
        </p:spPr>
      </p:sp>
      <p:sp>
        <p:nvSpPr>
          <p:cNvPr id="10" name="Text 8"/>
          <p:cNvSpPr txBox="1"/>
          <p:nvPr/>
        </p:nvSpPr>
        <p:spPr>
          <a:xfrm>
            <a:off x="705002" y="2737714"/>
            <a:ext cx="1581912" cy="210312"/>
          </a:xfrm>
          <a:prstGeom prst="rect">
            <a:avLst/>
          </a:prstGeom>
          <a:noFill/>
          <a:ln/>
        </p:spPr>
        <p:txBody>
          <a:bodyPr wrap="square" lIns="0" tIns="0" rIns="0" bIns="0" rtlCol="0" anchor="ctr"/>
          <a:lstStyle/>
          <a:p>
            <a:pPr algn="l" indent="0" marL="0">
              <a:buNone/>
            </a:pPr>
            <a:r>
              <a:rPr lang="en-US" sz="1200" b="1" dirty="0">
                <a:solidFill>
                  <a:srgbClr val="2D3748"/>
                </a:solidFill>
                <a:latin typeface="Source Sans 3" pitchFamily="34" charset="0"/>
                <a:ea typeface="Source Sans 3" pitchFamily="34" charset="-122"/>
                <a:cs typeface="Source Sans 3" pitchFamily="34" charset="-120"/>
              </a:rPr>
              <a:t>Principi fondamentali:</a:t>
            </a:r>
            <a:endParaRPr lang="en-US" sz="1200" dirty="0"/>
          </a:p>
        </p:txBody>
      </p:sp>
      <p:sp>
        <p:nvSpPr>
          <p:cNvPr id="11" name="Text 9"/>
          <p:cNvSpPr txBox="1"/>
          <p:nvPr/>
        </p:nvSpPr>
        <p:spPr>
          <a:xfrm>
            <a:off x="705002" y="2966314"/>
            <a:ext cx="210312" cy="267005"/>
          </a:xfrm>
          <a:prstGeom prst="rect">
            <a:avLst/>
          </a:prstGeom>
          <a:noFill/>
          <a:ln/>
        </p:spPr>
        <p:txBody>
          <a:bodyPr wrap="square" lIns="0" tIns="0" rIns="0" bIns="0" rtlCol="0" anchor="ctr"/>
          <a:lstStyle/>
          <a:p>
            <a:pPr algn="l" indent="0" marL="0">
              <a:buNone/>
            </a:pPr>
            <a:r>
              <a:rPr lang="en-US" sz="1500" b="1" dirty="0">
                <a:solidFill>
                  <a:srgbClr val="1A365D"/>
                </a:solidFill>
                <a:latin typeface="Source Sans 3" pitchFamily="34" charset="0"/>
                <a:ea typeface="Source Sans 3" pitchFamily="34" charset="-122"/>
                <a:cs typeface="Source Sans 3" pitchFamily="34" charset="-120"/>
              </a:rPr>
              <a:t>•</a:t>
            </a:r>
            <a:endParaRPr lang="en-US" sz="1500" dirty="0"/>
          </a:p>
        </p:txBody>
      </p:sp>
      <p:sp>
        <p:nvSpPr>
          <p:cNvPr id="12" name="Text 10"/>
          <p:cNvSpPr txBox="1"/>
          <p:nvPr/>
        </p:nvSpPr>
        <p:spPr>
          <a:xfrm>
            <a:off x="705002" y="3394253"/>
            <a:ext cx="210312" cy="267005"/>
          </a:xfrm>
          <a:prstGeom prst="rect">
            <a:avLst/>
          </a:prstGeom>
          <a:noFill/>
          <a:ln/>
        </p:spPr>
        <p:txBody>
          <a:bodyPr wrap="square" lIns="0" tIns="0" rIns="0" bIns="0" rtlCol="0" anchor="ctr"/>
          <a:lstStyle/>
          <a:p>
            <a:pPr algn="l" indent="0" marL="0">
              <a:buNone/>
            </a:pPr>
            <a:r>
              <a:rPr lang="en-US" sz="1500" b="1" dirty="0">
                <a:solidFill>
                  <a:srgbClr val="1A365D"/>
                </a:solidFill>
                <a:latin typeface="Source Sans 3" pitchFamily="34" charset="0"/>
                <a:ea typeface="Source Sans 3" pitchFamily="34" charset="-122"/>
                <a:cs typeface="Source Sans 3" pitchFamily="34" charset="-120"/>
              </a:rPr>
              <a:t>•</a:t>
            </a:r>
            <a:endParaRPr lang="en-US" sz="1500" dirty="0"/>
          </a:p>
        </p:txBody>
      </p:sp>
      <p:sp>
        <p:nvSpPr>
          <p:cNvPr id="13" name="Text 11"/>
          <p:cNvSpPr txBox="1"/>
          <p:nvPr/>
        </p:nvSpPr>
        <p:spPr>
          <a:xfrm>
            <a:off x="705002" y="3823106"/>
            <a:ext cx="210312" cy="267005"/>
          </a:xfrm>
          <a:prstGeom prst="rect">
            <a:avLst/>
          </a:prstGeom>
          <a:noFill/>
          <a:ln/>
        </p:spPr>
        <p:txBody>
          <a:bodyPr wrap="square" lIns="0" tIns="0" rIns="0" bIns="0" rtlCol="0" anchor="ctr"/>
          <a:lstStyle/>
          <a:p>
            <a:pPr algn="l" indent="0" marL="0">
              <a:buNone/>
            </a:pPr>
            <a:r>
              <a:rPr lang="en-US" sz="1500" b="1" dirty="0">
                <a:solidFill>
                  <a:srgbClr val="1A365D"/>
                </a:solidFill>
                <a:latin typeface="Source Sans 3" pitchFamily="34" charset="0"/>
                <a:ea typeface="Source Sans 3" pitchFamily="34" charset="-122"/>
                <a:cs typeface="Source Sans 3" pitchFamily="34" charset="-120"/>
              </a:rPr>
              <a:t>•</a:t>
            </a:r>
            <a:endParaRPr lang="en-US" sz="1500" dirty="0"/>
          </a:p>
        </p:txBody>
      </p:sp>
      <p:sp>
        <p:nvSpPr>
          <p:cNvPr id="14" name="Text 12"/>
          <p:cNvSpPr txBox="1"/>
          <p:nvPr/>
        </p:nvSpPr>
        <p:spPr>
          <a:xfrm>
            <a:off x="865937" y="2966314"/>
            <a:ext cx="3991356"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Presunzione di responsabilità a carico del Direttore dei Lavori</a:t>
            </a:r>
            <a:endParaRPr lang="en-US" sz="1200" dirty="0"/>
          </a:p>
        </p:txBody>
      </p:sp>
      <p:sp>
        <p:nvSpPr>
          <p:cNvPr id="15" name="Text 13"/>
          <p:cNvSpPr txBox="1"/>
          <p:nvPr/>
        </p:nvSpPr>
        <p:spPr>
          <a:xfrm>
            <a:off x="865937" y="3394253"/>
            <a:ext cx="5067605"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Onere di provare la corretta esecuzione dell'incarico compete al professionista</a:t>
            </a:r>
            <a:endParaRPr lang="en-US" sz="1200" dirty="0"/>
          </a:p>
        </p:txBody>
      </p:sp>
      <p:sp>
        <p:nvSpPr>
          <p:cNvPr id="16" name="Text 14"/>
          <p:cNvSpPr txBox="1"/>
          <p:nvPr/>
        </p:nvSpPr>
        <p:spPr>
          <a:xfrm>
            <a:off x="865937" y="3823106"/>
            <a:ext cx="4620463"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Esonero di responsabilità solo per vizi riguardanti lavorazioni marginali</a:t>
            </a:r>
            <a:endParaRPr lang="en-US" sz="1200" dirty="0"/>
          </a:p>
        </p:txBody>
      </p:sp>
      <p:pic>
        <p:nvPicPr>
          <p:cNvPr id="17" name="Image 0" descr="preencoded.png">    </p:cNvPr>
          <p:cNvPicPr>
            <a:picLocks noChangeAspect="1"/>
          </p:cNvPicPr>
          <p:nvPr/>
        </p:nvPicPr>
        <p:blipFill>
          <a:blip r:embed="rId1"/>
          <a:srcRect l="0" r="0" t="1329" b="1329"/>
          <a:stretch/>
        </p:blipFill>
        <p:spPr>
          <a:xfrm>
            <a:off x="7220102" y="2095805"/>
            <a:ext cx="4496105" cy="3810305"/>
          </a:xfrm>
          <a:prstGeom prst="rect">
            <a:avLst/>
          </a:prstGeom>
        </p:spPr>
      </p:pic>
      <p:sp>
        <p:nvSpPr>
          <p:cNvPr id="18" name="Shape 15"/>
          <p:cNvSpPr/>
          <p:nvPr/>
        </p:nvSpPr>
        <p:spPr>
          <a:xfrm>
            <a:off x="0" y="6572707"/>
            <a:ext cx="12191695" cy="286207"/>
          </a:xfrm>
          <a:prstGeom prst="rect">
            <a:avLst/>
          </a:prstGeom>
          <a:solidFill>
            <a:srgbClr val="F7FAFC"/>
          </a:solidFill>
          <a:ln/>
        </p:spPr>
      </p:sp>
      <p:sp>
        <p:nvSpPr>
          <p:cNvPr id="19" name="Text 16"/>
          <p:cNvSpPr txBox="1"/>
          <p:nvPr/>
        </p:nvSpPr>
        <p:spPr>
          <a:xfrm>
            <a:off x="8326526" y="6614770"/>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20" name="Shape 17"/>
          <p:cNvSpPr/>
          <p:nvPr/>
        </p:nvSpPr>
        <p:spPr>
          <a:xfrm>
            <a:off x="10595153" y="6344107"/>
            <a:ext cx="1410005" cy="323698"/>
          </a:xfrm>
          <a:prstGeom prst="roundRect">
            <a:avLst>
              <a:gd name="adj" fmla="val 33234"/>
            </a:avLst>
          </a:prstGeom>
          <a:solidFill>
            <a:srgbClr val="333333"/>
          </a:solidFill>
          <a:ln/>
        </p:spPr>
      </p:sp>
      <p:pic>
        <p:nvPicPr>
          <p:cNvPr id="21" name="Image 1" descr="preencoded.png">    </p:cNvPr>
          <p:cNvPicPr>
            <a:picLocks noChangeAspect="1"/>
          </p:cNvPicPr>
          <p:nvPr/>
        </p:nvPicPr>
        <p:blipFill>
          <a:blip r:embed="rId2"/>
          <a:srcRect l="0" r="0" t="0" b="0"/>
          <a:stretch/>
        </p:blipFill>
        <p:spPr>
          <a:xfrm>
            <a:off x="10709453" y="6439205"/>
            <a:ext cx="133502" cy="133502"/>
          </a:xfrm>
          <a:prstGeom prst="rect">
            <a:avLst/>
          </a:prstGeom>
        </p:spPr>
      </p:pic>
      <p:sp>
        <p:nvSpPr>
          <p:cNvPr id="22" name="Shape 18"/>
          <p:cNvSpPr/>
          <p:nvPr/>
        </p:nvSpPr>
        <p:spPr>
          <a:xfrm>
            <a:off x="10595153" y="6344107"/>
            <a:ext cx="1410005" cy="323698"/>
          </a:xfrm>
          <a:prstGeom prst="roundRect">
            <a:avLst>
              <a:gd name="adj" fmla="val 33234"/>
            </a:avLst>
          </a:prstGeom>
          <a:solidFill>
            <a:srgbClr val="333333"/>
          </a:solidFill>
          <a:ln/>
        </p:spPr>
      </p:sp>
      <p:sp>
        <p:nvSpPr>
          <p:cNvPr id="23" name="Text 19"/>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4" name="Image 2" descr="preencoded.png">    </p:cNvPr>
          <p:cNvPicPr>
            <a:picLocks noChangeAspect="1"/>
          </p:cNvPicPr>
          <p:nvPr/>
        </p:nvPicPr>
        <p:blipFill>
          <a:blip r:embed="rId3"/>
          <a:srcRect l="0" r="0" t="0" b="0"/>
          <a:stretch/>
        </p:blipFill>
        <p:spPr>
          <a:xfrm>
            <a:off x="10709453" y="6439205"/>
            <a:ext cx="133502" cy="133502"/>
          </a:xfrm>
          <a:prstGeom prst="rect">
            <a:avLst/>
          </a:prstGeom>
        </p:spPr>
      </p:pic>
      <p:sp>
        <p:nvSpPr>
          <p:cNvPr id="25" name="Text 20"/>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7019849"/>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5882335"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Orientamento Giurisprudenziale Attuale</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6034126" cy="790956"/>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La Cassazione conferma l'indirizzo che attribuisce ampia responsabilità e dovere di diligenza al Direttore dei Lavori, valorizzando l'interazione costante col cantiere e l'accertamento della corretta esecuzione delle opere.</a:t>
            </a:r>
            <a:endParaRPr lang="en-US" sz="1300" dirty="0"/>
          </a:p>
        </p:txBody>
      </p:sp>
      <p:sp>
        <p:nvSpPr>
          <p:cNvPr id="7" name="Shape 5"/>
          <p:cNvSpPr/>
          <p:nvPr/>
        </p:nvSpPr>
        <p:spPr>
          <a:xfrm>
            <a:off x="476402" y="2585009"/>
            <a:ext cx="6362395" cy="1429207"/>
          </a:xfrm>
          <a:prstGeom prst="rect">
            <a:avLst/>
          </a:prstGeom>
          <a:solidFill>
            <a:srgbClr val="F0F5FF"/>
          </a:solidFill>
          <a:ln/>
        </p:spPr>
      </p:sp>
      <p:sp>
        <p:nvSpPr>
          <p:cNvPr id="8" name="Shape 6"/>
          <p:cNvSpPr/>
          <p:nvPr/>
        </p:nvSpPr>
        <p:spPr>
          <a:xfrm>
            <a:off x="476402" y="2585009"/>
            <a:ext cx="38405" cy="1429207"/>
          </a:xfrm>
          <a:prstGeom prst="rect">
            <a:avLst/>
          </a:prstGeom>
          <a:solidFill>
            <a:srgbClr val="1A365D"/>
          </a:solidFill>
          <a:ln/>
        </p:spPr>
      </p:sp>
      <p:sp>
        <p:nvSpPr>
          <p:cNvPr id="9" name="Text 7"/>
          <p:cNvSpPr txBox="1"/>
          <p:nvPr/>
        </p:nvSpPr>
        <p:spPr>
          <a:xfrm>
            <a:off x="705002" y="2737714"/>
            <a:ext cx="2143354" cy="210312"/>
          </a:xfrm>
          <a:prstGeom prst="rect">
            <a:avLst/>
          </a:prstGeom>
          <a:noFill/>
          <a:ln/>
        </p:spPr>
        <p:txBody>
          <a:bodyPr wrap="square" lIns="0" tIns="0" rIns="0" bIns="0" rtlCol="0" anchor="ctr"/>
          <a:lstStyle/>
          <a:p>
            <a:pPr algn="l" indent="0" marL="0">
              <a:buNone/>
            </a:pPr>
            <a:r>
              <a:rPr lang="en-US" sz="1200" b="1" dirty="0">
                <a:solidFill>
                  <a:srgbClr val="2D3748"/>
                </a:solidFill>
                <a:latin typeface="Source Sans 3" pitchFamily="34" charset="0"/>
                <a:ea typeface="Source Sans 3" pitchFamily="34" charset="-122"/>
                <a:cs typeface="Source Sans 3" pitchFamily="34" charset="-120"/>
              </a:rPr>
              <a:t>L'alta sorveglianza comprende:</a:t>
            </a:r>
            <a:endParaRPr lang="en-US" sz="1200" dirty="0"/>
          </a:p>
        </p:txBody>
      </p:sp>
      <p:sp>
        <p:nvSpPr>
          <p:cNvPr id="10" name="Text 8"/>
          <p:cNvSpPr txBox="1"/>
          <p:nvPr/>
        </p:nvSpPr>
        <p:spPr>
          <a:xfrm>
            <a:off x="705002" y="2966314"/>
            <a:ext cx="3029407"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Controllo della realizzazione in ciascuna fase</a:t>
            </a:r>
            <a:endParaRPr lang="en-US" sz="1200" dirty="0"/>
          </a:p>
        </p:txBody>
      </p:sp>
      <p:sp>
        <p:nvSpPr>
          <p:cNvPr id="11" name="Text 9"/>
          <p:cNvSpPr txBox="1"/>
          <p:nvPr/>
        </p:nvSpPr>
        <p:spPr>
          <a:xfrm>
            <a:off x="705002" y="3194914"/>
            <a:ext cx="3629254"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Visite periodiche e contatti diretti con gli organi tecnici</a:t>
            </a:r>
            <a:endParaRPr lang="en-US" sz="1200" dirty="0"/>
          </a:p>
        </p:txBody>
      </p:sp>
      <p:sp>
        <p:nvSpPr>
          <p:cNvPr id="12" name="Text 10"/>
          <p:cNvSpPr txBox="1"/>
          <p:nvPr/>
        </p:nvSpPr>
        <p:spPr>
          <a:xfrm>
            <a:off x="705002" y="3423514"/>
            <a:ext cx="3010205"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Verifica dell'osservanza delle regole dell'arte</a:t>
            </a:r>
            <a:endParaRPr lang="en-US" sz="1200" dirty="0"/>
          </a:p>
        </p:txBody>
      </p:sp>
      <p:sp>
        <p:nvSpPr>
          <p:cNvPr id="13" name="Text 11"/>
          <p:cNvSpPr txBox="1"/>
          <p:nvPr/>
        </p:nvSpPr>
        <p:spPr>
          <a:xfrm>
            <a:off x="705002" y="3652114"/>
            <a:ext cx="3620110" cy="210312"/>
          </a:xfrm>
          <a:prstGeom prst="rect">
            <a:avLst/>
          </a:prstGeom>
          <a:noFill/>
          <a:ln/>
        </p:spPr>
        <p:txBody>
          <a:bodyPr wrap="square" lIns="0" tIns="0" rIns="0" bIns="0" rtlCol="0" anchor="ctr"/>
          <a:lstStyle/>
          <a:p>
            <a:pPr algn="l" indent="0" marL="0">
              <a:buNone/>
            </a:pPr>
            <a:r>
              <a:rPr lang="en-US" sz="1200" dirty="0">
                <a:solidFill>
                  <a:srgbClr val="2D3748"/>
                </a:solidFill>
                <a:latin typeface="Source Sans 3" pitchFamily="34" charset="0"/>
                <a:ea typeface="Source Sans 3" pitchFamily="34" charset="-122"/>
                <a:cs typeface="Source Sans 3" pitchFamily="34" charset="-120"/>
              </a:rPr>
              <a:t>• Controllo della corrispondenza dei materiali impiegati</a:t>
            </a:r>
            <a:endParaRPr lang="en-US" sz="1200" dirty="0"/>
          </a:p>
        </p:txBody>
      </p:sp>
      <p:sp>
        <p:nvSpPr>
          <p:cNvPr id="14" name="Shape 12"/>
          <p:cNvSpPr/>
          <p:nvPr/>
        </p:nvSpPr>
        <p:spPr>
          <a:xfrm>
            <a:off x="476402" y="4251960"/>
            <a:ext cx="6362395" cy="2190902"/>
          </a:xfrm>
          <a:prstGeom prst="rect">
            <a:avLst/>
          </a:prstGeom>
          <a:solidFill>
            <a:srgbClr val="F8F9FA"/>
          </a:solidFill>
          <a:ln/>
        </p:spPr>
      </p:sp>
      <p:sp>
        <p:nvSpPr>
          <p:cNvPr id="15" name="Shape 13"/>
          <p:cNvSpPr/>
          <p:nvPr/>
        </p:nvSpPr>
        <p:spPr>
          <a:xfrm>
            <a:off x="476402" y="4251960"/>
            <a:ext cx="28346" cy="2190902"/>
          </a:xfrm>
          <a:prstGeom prst="rect">
            <a:avLst/>
          </a:prstGeom>
          <a:solidFill>
            <a:srgbClr val="1A365D"/>
          </a:solidFill>
          <a:ln/>
        </p:spPr>
      </p:sp>
      <p:sp>
        <p:nvSpPr>
          <p:cNvPr id="16" name="Text 14"/>
          <p:cNvSpPr txBox="1"/>
          <p:nvPr/>
        </p:nvSpPr>
        <p:spPr>
          <a:xfrm>
            <a:off x="694944" y="4404665"/>
            <a:ext cx="6010351" cy="1581912"/>
          </a:xfrm>
          <a:prstGeom prst="rect">
            <a:avLst/>
          </a:prstGeom>
          <a:noFill/>
          <a:ln/>
        </p:spPr>
        <p:txBody>
          <a:bodyPr wrap="square" lIns="0" tIns="0" rIns="0" bIns="0" rtlCol="0" anchor="ctr"/>
          <a:lstStyle/>
          <a:p>
            <a:pPr algn="l" indent="0" marL="0">
              <a:buNone/>
            </a:pPr>
            <a:r>
              <a:rPr lang="en-US" sz="1200" i="1" dirty="0">
                <a:solidFill>
                  <a:srgbClr val="2D3748"/>
                </a:solidFill>
                <a:latin typeface="Source Sans 3" pitchFamily="34" charset="0"/>
                <a:ea typeface="Source Sans 3" pitchFamily="34" charset="-122"/>
                <a:cs typeface="Source Sans 3" pitchFamily="34" charset="-120"/>
              </a:rPr>
              <a:t>"Ne deriva che l'attività del direttore dei lavori per conto del committente si concreta nell'alta sorveglianza delle opere che, pur non richiedendo la presenza continua e giornaliera sul cantiere nel compimento di operazioni di natura elementare, comporta il controllo della realizzazione delle opere nelle sue varie fasi e il conseguente obbligo del professionista di verificare, attraverso periodiche visite e contatti diretti con gli organi tecnici dell'impresa, da attuarsi in relazione a ciascuna di tali fasi, se siano state osservate le regole dell'arte e la corrispondenza dei materiali impiegati"</a:t>
            </a:r>
            <a:endParaRPr lang="en-US" sz="1200" dirty="0"/>
          </a:p>
        </p:txBody>
      </p:sp>
      <p:sp>
        <p:nvSpPr>
          <p:cNvPr id="17" name="Text 15"/>
          <p:cNvSpPr txBox="1"/>
          <p:nvPr/>
        </p:nvSpPr>
        <p:spPr>
          <a:xfrm>
            <a:off x="4307738" y="6080760"/>
            <a:ext cx="2457907" cy="210312"/>
          </a:xfrm>
          <a:prstGeom prst="rect">
            <a:avLst/>
          </a:prstGeom>
          <a:noFill/>
          <a:ln/>
        </p:spPr>
        <p:txBody>
          <a:bodyPr wrap="square" lIns="0" tIns="0" rIns="0" bIns="0" rtlCol="0" anchor="ctr"/>
          <a:lstStyle/>
          <a:p>
            <a:pPr algn="r" indent="0" marL="0">
              <a:buNone/>
            </a:pPr>
            <a:r>
              <a:rPr lang="en-US" sz="1200" b="1" i="1" dirty="0">
                <a:solidFill>
                  <a:srgbClr val="2D3748"/>
                </a:solidFill>
                <a:latin typeface="Source Sans 3" pitchFamily="34" charset="0"/>
                <a:ea typeface="Source Sans 3" pitchFamily="34" charset="-122"/>
                <a:cs typeface="Source Sans 3" pitchFamily="34" charset="-120"/>
              </a:rPr>
              <a:t>- Corte di Cassazione, n. 18405/2025</a:t>
            </a:r>
            <a:endParaRPr lang="en-US" sz="1200" dirty="0"/>
          </a:p>
        </p:txBody>
      </p:sp>
      <p:pic>
        <p:nvPicPr>
          <p:cNvPr id="18" name="Image 0" descr="preencoded.png">    </p:cNvPr>
          <p:cNvPicPr>
            <a:picLocks noChangeAspect="1"/>
          </p:cNvPicPr>
          <p:nvPr/>
        </p:nvPicPr>
        <p:blipFill>
          <a:blip r:embed="rId1"/>
          <a:srcRect l="3" r="3" t="0" b="0"/>
          <a:stretch/>
        </p:blipFill>
        <p:spPr>
          <a:xfrm>
            <a:off x="7220102" y="2488082"/>
            <a:ext cx="4496105" cy="3181198"/>
          </a:xfrm>
          <a:prstGeom prst="rect">
            <a:avLst/>
          </a:prstGeom>
        </p:spPr>
      </p:pic>
      <p:sp>
        <p:nvSpPr>
          <p:cNvPr id="19" name="Shape 16"/>
          <p:cNvSpPr/>
          <p:nvPr/>
        </p:nvSpPr>
        <p:spPr>
          <a:xfrm>
            <a:off x="0" y="6728155"/>
            <a:ext cx="12191695" cy="286207"/>
          </a:xfrm>
          <a:prstGeom prst="rect">
            <a:avLst/>
          </a:prstGeom>
          <a:solidFill>
            <a:srgbClr val="F7FAFC"/>
          </a:solidFill>
          <a:ln/>
        </p:spPr>
      </p:sp>
      <p:sp>
        <p:nvSpPr>
          <p:cNvPr id="20" name="Text 17"/>
          <p:cNvSpPr txBox="1"/>
          <p:nvPr/>
        </p:nvSpPr>
        <p:spPr>
          <a:xfrm>
            <a:off x="8326526" y="6771132"/>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21" name="Shape 18"/>
          <p:cNvSpPr/>
          <p:nvPr/>
        </p:nvSpPr>
        <p:spPr>
          <a:xfrm>
            <a:off x="10595153" y="6344107"/>
            <a:ext cx="1410005" cy="323698"/>
          </a:xfrm>
          <a:prstGeom prst="roundRect">
            <a:avLst>
              <a:gd name="adj" fmla="val 33234"/>
            </a:avLst>
          </a:prstGeom>
          <a:solidFill>
            <a:srgbClr val="333333"/>
          </a:solidFill>
          <a:ln/>
        </p:spPr>
      </p:sp>
      <p:pic>
        <p:nvPicPr>
          <p:cNvPr id="22" name="Image 1" descr="preencoded.png">    </p:cNvPr>
          <p:cNvPicPr>
            <a:picLocks noChangeAspect="1"/>
          </p:cNvPicPr>
          <p:nvPr/>
        </p:nvPicPr>
        <p:blipFill>
          <a:blip r:embed="rId2"/>
          <a:srcRect l="0" r="0" t="0" b="0"/>
          <a:stretch/>
        </p:blipFill>
        <p:spPr>
          <a:xfrm>
            <a:off x="10709453" y="6439205"/>
            <a:ext cx="133502" cy="133502"/>
          </a:xfrm>
          <a:prstGeom prst="rect">
            <a:avLst/>
          </a:prstGeom>
        </p:spPr>
      </p:pic>
      <p:sp>
        <p:nvSpPr>
          <p:cNvPr id="23" name="Shape 19"/>
          <p:cNvSpPr/>
          <p:nvPr/>
        </p:nvSpPr>
        <p:spPr>
          <a:xfrm>
            <a:off x="10595153" y="6344107"/>
            <a:ext cx="1410005" cy="323698"/>
          </a:xfrm>
          <a:prstGeom prst="roundRect">
            <a:avLst>
              <a:gd name="adj" fmla="val 33234"/>
            </a:avLst>
          </a:prstGeom>
          <a:solidFill>
            <a:srgbClr val="333333"/>
          </a:solidFill>
          <a:ln/>
        </p:spPr>
      </p:sp>
      <p:sp>
        <p:nvSpPr>
          <p:cNvPr id="24" name="Text 20"/>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5" name="Image 2" descr="preencoded.png">    </p:cNvPr>
          <p:cNvPicPr>
            <a:picLocks noChangeAspect="1"/>
          </p:cNvPicPr>
          <p:nvPr/>
        </p:nvPicPr>
        <p:blipFill>
          <a:blip r:embed="rId3"/>
          <a:srcRect l="0" r="0" t="0" b="0"/>
          <a:stretch/>
        </p:blipFill>
        <p:spPr>
          <a:xfrm>
            <a:off x="10709453" y="6439205"/>
            <a:ext cx="133502" cy="133502"/>
          </a:xfrm>
          <a:prstGeom prst="rect">
            <a:avLst/>
          </a:prstGeom>
        </p:spPr>
      </p:pic>
      <p:sp>
        <p:nvSpPr>
          <p:cNvPr id="26" name="Text 21"/>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4625035"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Conclusioni per i Professionisti</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Text 4"/>
          <p:cNvSpPr txBox="1"/>
          <p:nvPr/>
        </p:nvSpPr>
        <p:spPr>
          <a:xfrm>
            <a:off x="476402" y="1533449"/>
            <a:ext cx="5977433" cy="238658"/>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Alla luce della sentenza n. 27995/2025, ecco i punti chiave per i Direttori dei Lavori:</a:t>
            </a:r>
            <a:endParaRPr lang="en-US" sz="1300" dirty="0"/>
          </a:p>
        </p:txBody>
      </p:sp>
      <p:sp>
        <p:nvSpPr>
          <p:cNvPr id="7" name="Shape 5"/>
          <p:cNvSpPr/>
          <p:nvPr/>
        </p:nvSpPr>
        <p:spPr>
          <a:xfrm>
            <a:off x="476402" y="1988820"/>
            <a:ext cx="6362395" cy="714146"/>
          </a:xfrm>
          <a:prstGeom prst="roundRect">
            <a:avLst>
              <a:gd name="adj" fmla="val 10243"/>
            </a:avLst>
          </a:prstGeom>
          <a:solidFill>
            <a:srgbClr val="F8FAFC"/>
          </a:solidFill>
          <a:ln/>
          <a:effectLst>
            <a:outerShdw sx="100000" sy="100000" kx="0" ky="0" algn="bl" rotWithShape="0" blurRad="38100" dist="25400" dir="5400000">
              <a:srgbClr val="000000">
                <a:alpha val="5000"/>
              </a:srgbClr>
            </a:outerShdw>
          </a:effectLst>
        </p:spPr>
      </p:sp>
      <p:pic>
        <p:nvPicPr>
          <p:cNvPr id="8" name="Image 0" descr="preencoded.png">    </p:cNvPr>
          <p:cNvPicPr>
            <a:picLocks noChangeAspect="1"/>
          </p:cNvPicPr>
          <p:nvPr/>
        </p:nvPicPr>
        <p:blipFill>
          <a:blip r:embed="rId1"/>
          <a:srcRect l="0" r="0" t="-12500" b="-12500"/>
          <a:stretch/>
        </p:blipFill>
        <p:spPr>
          <a:xfrm>
            <a:off x="619049" y="2103120"/>
            <a:ext cx="209398" cy="209398"/>
          </a:xfrm>
          <a:prstGeom prst="rect">
            <a:avLst/>
          </a:prstGeom>
        </p:spPr>
      </p:pic>
      <p:sp>
        <p:nvSpPr>
          <p:cNvPr id="9" name="Shape 6"/>
          <p:cNvSpPr/>
          <p:nvPr/>
        </p:nvSpPr>
        <p:spPr>
          <a:xfrm>
            <a:off x="476402" y="2850185"/>
            <a:ext cx="6362395" cy="714146"/>
          </a:xfrm>
          <a:prstGeom prst="roundRect">
            <a:avLst>
              <a:gd name="adj" fmla="val 10243"/>
            </a:avLst>
          </a:prstGeom>
          <a:solidFill>
            <a:srgbClr val="F8FAFC"/>
          </a:solidFill>
          <a:ln/>
          <a:effectLst>
            <a:outerShdw sx="100000" sy="100000" kx="0" ky="0" algn="bl" rotWithShape="0" blurRad="38100" dist="25400" dir="5400000">
              <a:srgbClr val="000000">
                <a:alpha val="5000"/>
              </a:srgbClr>
            </a:outerShdw>
          </a:effectLst>
        </p:spPr>
      </p:sp>
      <p:sp>
        <p:nvSpPr>
          <p:cNvPr id="10" name="Text 7"/>
          <p:cNvSpPr txBox="1"/>
          <p:nvPr/>
        </p:nvSpPr>
        <p:spPr>
          <a:xfrm>
            <a:off x="828446" y="2103120"/>
            <a:ext cx="5977433" cy="486461"/>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Maggiore responsabilizzazione Sussiste una presunzione di responsabilità solidale con l'appaltatore ex artt. 1669, 1176, 2055 c.c.</a:t>
            </a:r>
            <a:endParaRPr lang="en-US" sz="1300" dirty="0"/>
          </a:p>
        </p:txBody>
      </p:sp>
      <p:pic>
        <p:nvPicPr>
          <p:cNvPr id="11" name="Image 1" descr="preencoded.png">    </p:cNvPr>
          <p:cNvPicPr>
            <a:picLocks noChangeAspect="1"/>
          </p:cNvPicPr>
          <p:nvPr/>
        </p:nvPicPr>
        <p:blipFill>
          <a:blip r:embed="rId2"/>
          <a:srcRect l="-16667" r="-16667" t="0" b="0"/>
          <a:stretch/>
        </p:blipFill>
        <p:spPr>
          <a:xfrm>
            <a:off x="619049" y="2964485"/>
            <a:ext cx="209398" cy="209398"/>
          </a:xfrm>
          <a:prstGeom prst="rect">
            <a:avLst/>
          </a:prstGeom>
        </p:spPr>
      </p:pic>
      <p:sp>
        <p:nvSpPr>
          <p:cNvPr id="12" name="Shape 8"/>
          <p:cNvSpPr/>
          <p:nvPr/>
        </p:nvSpPr>
        <p:spPr>
          <a:xfrm>
            <a:off x="476402" y="3710635"/>
            <a:ext cx="6362395" cy="714146"/>
          </a:xfrm>
          <a:prstGeom prst="roundRect">
            <a:avLst>
              <a:gd name="adj" fmla="val 10243"/>
            </a:avLst>
          </a:prstGeom>
          <a:solidFill>
            <a:srgbClr val="F8FAFC"/>
          </a:solidFill>
          <a:ln/>
          <a:effectLst>
            <a:outerShdw sx="100000" sy="100000" kx="0" ky="0" algn="bl" rotWithShape="0" blurRad="38100" dist="25400" dir="5400000">
              <a:srgbClr val="000000">
                <a:alpha val="5000"/>
              </a:srgbClr>
            </a:outerShdw>
          </a:effectLst>
        </p:spPr>
      </p:sp>
      <p:sp>
        <p:nvSpPr>
          <p:cNvPr id="13" name="Shape 9"/>
          <p:cNvSpPr/>
          <p:nvPr/>
        </p:nvSpPr>
        <p:spPr>
          <a:xfrm>
            <a:off x="476402" y="4572000"/>
            <a:ext cx="6362395" cy="714146"/>
          </a:xfrm>
          <a:prstGeom prst="roundRect">
            <a:avLst>
              <a:gd name="adj" fmla="val 10243"/>
            </a:avLst>
          </a:prstGeom>
          <a:solidFill>
            <a:srgbClr val="F8FAFC"/>
          </a:solidFill>
          <a:ln/>
          <a:effectLst>
            <a:outerShdw sx="100000" sy="100000" kx="0" ky="0" algn="bl" rotWithShape="0" blurRad="38100" dist="25400" dir="5400000">
              <a:srgbClr val="000000">
                <a:alpha val="5000"/>
              </a:srgbClr>
            </a:outerShdw>
          </a:effectLst>
        </p:spPr>
      </p:sp>
      <p:sp>
        <p:nvSpPr>
          <p:cNvPr id="14" name="Text 10"/>
          <p:cNvSpPr txBox="1"/>
          <p:nvPr/>
        </p:nvSpPr>
        <p:spPr>
          <a:xfrm>
            <a:off x="828446" y="2964485"/>
            <a:ext cx="5853989" cy="486461"/>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Controlli accurati in ogni fase Obbligo di verifiche periodiche durante tutte le fasi esecutive, non solo quelle progettuali</a:t>
            </a:r>
            <a:endParaRPr lang="en-US" sz="1300" dirty="0"/>
          </a:p>
        </p:txBody>
      </p:sp>
      <p:pic>
        <p:nvPicPr>
          <p:cNvPr id="15" name="Image 2" descr="preencoded.png">    </p:cNvPr>
          <p:cNvPicPr>
            <a:picLocks noChangeAspect="1"/>
          </p:cNvPicPr>
          <p:nvPr/>
        </p:nvPicPr>
        <p:blipFill>
          <a:blip r:embed="rId3"/>
          <a:srcRect l="0" r="0" t="-6250" b="-6250"/>
          <a:stretch/>
        </p:blipFill>
        <p:spPr>
          <a:xfrm>
            <a:off x="619049" y="3824935"/>
            <a:ext cx="209398" cy="209398"/>
          </a:xfrm>
          <a:prstGeom prst="rect">
            <a:avLst/>
          </a:prstGeom>
        </p:spPr>
      </p:pic>
      <p:sp>
        <p:nvSpPr>
          <p:cNvPr id="16" name="Text 11"/>
          <p:cNvSpPr txBox="1"/>
          <p:nvPr/>
        </p:nvSpPr>
        <p:spPr>
          <a:xfrm>
            <a:off x="828446" y="3824935"/>
            <a:ext cx="5501030" cy="486461"/>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Documentazione verifiche Essenziale mantenere prove documentali di ogni controllo e visita in cantiere</a:t>
            </a:r>
            <a:endParaRPr lang="en-US" sz="1300" dirty="0"/>
          </a:p>
        </p:txBody>
      </p:sp>
      <p:pic>
        <p:nvPicPr>
          <p:cNvPr id="17" name="Image 3" descr="preencoded.png">    </p:cNvPr>
          <p:cNvPicPr>
            <a:picLocks noChangeAspect="1"/>
          </p:cNvPicPr>
          <p:nvPr/>
        </p:nvPicPr>
        <p:blipFill>
          <a:blip r:embed="rId4"/>
          <a:srcRect l="0" r="0" t="0" b="0"/>
          <a:stretch/>
        </p:blipFill>
        <p:spPr>
          <a:xfrm>
            <a:off x="619049" y="4686300"/>
            <a:ext cx="209398" cy="209398"/>
          </a:xfrm>
          <a:prstGeom prst="rect">
            <a:avLst/>
          </a:prstGeom>
        </p:spPr>
      </p:pic>
      <p:sp>
        <p:nvSpPr>
          <p:cNvPr id="18" name="Text 12"/>
          <p:cNvSpPr txBox="1"/>
          <p:nvPr/>
        </p:nvSpPr>
        <p:spPr>
          <a:xfrm>
            <a:off x="828446" y="4686300"/>
            <a:ext cx="5129784" cy="486461"/>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Attenzione ai vizi non evidenti La responsabilità si estende anche alle problematiche tecniche che potrebbero manifestarsi successivamente</a:t>
            </a:r>
            <a:endParaRPr lang="en-US" sz="1300" dirty="0"/>
          </a:p>
        </p:txBody>
      </p:sp>
      <p:pic>
        <p:nvPicPr>
          <p:cNvPr id="19" name="Image 4" descr="preencoded.png">    </p:cNvPr>
          <p:cNvPicPr>
            <a:picLocks noChangeAspect="1"/>
          </p:cNvPicPr>
          <p:nvPr/>
        </p:nvPicPr>
        <p:blipFill>
          <a:blip r:embed="rId5"/>
          <a:srcRect l="123" r="123" t="0" b="0"/>
          <a:stretch/>
        </p:blipFill>
        <p:spPr>
          <a:xfrm>
            <a:off x="7220102" y="2646274"/>
            <a:ext cx="4496105" cy="2714854"/>
          </a:xfrm>
          <a:prstGeom prst="rect">
            <a:avLst/>
          </a:prstGeom>
        </p:spPr>
      </p:pic>
      <p:sp>
        <p:nvSpPr>
          <p:cNvPr id="20" name="Shape 13"/>
          <p:cNvSpPr/>
          <p:nvPr/>
        </p:nvSpPr>
        <p:spPr>
          <a:xfrm>
            <a:off x="0" y="6572707"/>
            <a:ext cx="12191695" cy="286207"/>
          </a:xfrm>
          <a:prstGeom prst="rect">
            <a:avLst/>
          </a:prstGeom>
          <a:solidFill>
            <a:srgbClr val="F7FAFC"/>
          </a:solidFill>
          <a:ln/>
        </p:spPr>
      </p:sp>
      <p:sp>
        <p:nvSpPr>
          <p:cNvPr id="21" name="Text 14"/>
          <p:cNvSpPr txBox="1"/>
          <p:nvPr/>
        </p:nvSpPr>
        <p:spPr>
          <a:xfrm>
            <a:off x="8326526" y="6614770"/>
            <a:ext cx="3491179" cy="191110"/>
          </a:xfrm>
          <a:prstGeom prst="rect">
            <a:avLst/>
          </a:prstGeom>
          <a:noFill/>
          <a:ln/>
        </p:spPr>
        <p:txBody>
          <a:bodyPr wrap="square" lIns="0" tIns="0" rIns="0" bIns="0" rtlCol="0" anchor="ctr"/>
          <a:lstStyle/>
          <a:p>
            <a:pPr algn="l" indent="0" marL="0">
              <a:buNone/>
            </a:pPr>
            <a:r>
              <a:rPr lang="en-US" sz="1000" dirty="0">
                <a:solidFill>
                  <a:srgbClr val="718096"/>
                </a:solidFill>
                <a:latin typeface="Source Sans 3" pitchFamily="34" charset="0"/>
                <a:ea typeface="Source Sans 3" pitchFamily="34" charset="-122"/>
                <a:cs typeface="Source Sans 3" pitchFamily="34" charset="-120"/>
              </a:rPr>
              <a:t>Sentenza Corte di Cassazione n. 27995/2025 - 21 ottobre 2025</a:t>
            </a:r>
            <a:endParaRPr lang="en-US" sz="1000" dirty="0"/>
          </a:p>
        </p:txBody>
      </p:sp>
      <p:sp>
        <p:nvSpPr>
          <p:cNvPr id="22" name="Shape 15"/>
          <p:cNvSpPr/>
          <p:nvPr/>
        </p:nvSpPr>
        <p:spPr>
          <a:xfrm>
            <a:off x="10595153" y="6344107"/>
            <a:ext cx="1410005" cy="323698"/>
          </a:xfrm>
          <a:prstGeom prst="roundRect">
            <a:avLst>
              <a:gd name="adj" fmla="val 33234"/>
            </a:avLst>
          </a:prstGeom>
          <a:solidFill>
            <a:srgbClr val="333333"/>
          </a:solidFill>
          <a:ln/>
        </p:spPr>
      </p:sp>
      <p:pic>
        <p:nvPicPr>
          <p:cNvPr id="23" name="Image 5" descr="preencoded.png">    </p:cNvPr>
          <p:cNvPicPr>
            <a:picLocks noChangeAspect="1"/>
          </p:cNvPicPr>
          <p:nvPr/>
        </p:nvPicPr>
        <p:blipFill>
          <a:blip r:embed="rId6"/>
          <a:srcRect l="0" r="0" t="0" b="0"/>
          <a:stretch/>
        </p:blipFill>
        <p:spPr>
          <a:xfrm>
            <a:off x="10709453" y="6439205"/>
            <a:ext cx="133502" cy="133502"/>
          </a:xfrm>
          <a:prstGeom prst="rect">
            <a:avLst/>
          </a:prstGeom>
        </p:spPr>
      </p:pic>
      <p:sp>
        <p:nvSpPr>
          <p:cNvPr id="24" name="Shape 16"/>
          <p:cNvSpPr/>
          <p:nvPr/>
        </p:nvSpPr>
        <p:spPr>
          <a:xfrm>
            <a:off x="10595153" y="6344107"/>
            <a:ext cx="1410005" cy="323698"/>
          </a:xfrm>
          <a:prstGeom prst="roundRect">
            <a:avLst>
              <a:gd name="adj" fmla="val 33234"/>
            </a:avLst>
          </a:prstGeom>
          <a:solidFill>
            <a:srgbClr val="333333"/>
          </a:solidFill>
          <a:ln/>
        </p:spPr>
      </p:sp>
      <p:sp>
        <p:nvSpPr>
          <p:cNvPr id="25" name="Text 17"/>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pic>
        <p:nvPicPr>
          <p:cNvPr id="26" name="Image 6" descr="preencoded.png">    </p:cNvPr>
          <p:cNvPicPr>
            <a:picLocks noChangeAspect="1"/>
          </p:cNvPicPr>
          <p:nvPr/>
        </p:nvPicPr>
        <p:blipFill>
          <a:blip r:embed="rId7"/>
          <a:srcRect l="0" r="0" t="0" b="0"/>
          <a:stretch/>
        </p:blipFill>
        <p:spPr>
          <a:xfrm>
            <a:off x="10709453" y="6439205"/>
            <a:ext cx="133502" cy="133502"/>
          </a:xfrm>
          <a:prstGeom prst="rect">
            <a:avLst/>
          </a:prstGeom>
        </p:spPr>
      </p:pic>
      <p:sp>
        <p:nvSpPr>
          <p:cNvPr id="27" name="Text 18"/>
          <p:cNvSpPr txBox="1"/>
          <p:nvPr/>
        </p:nvSpPr>
        <p:spPr>
          <a:xfrm>
            <a:off x="10899648" y="6420002"/>
            <a:ext cx="1077163"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Creato con Genspark</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7791602"/>
          </a:xfrm>
          <a:prstGeom prst="rect">
            <a:avLst/>
          </a:prstGeom>
          <a:solidFill>
            <a:srgbClr val="FFFFFF"/>
          </a:solidFill>
          <a:ln/>
        </p:spPr>
      </p:sp>
      <p:sp>
        <p:nvSpPr>
          <p:cNvPr id="3" name="Shape 1"/>
          <p:cNvSpPr/>
          <p:nvPr/>
        </p:nvSpPr>
        <p:spPr>
          <a:xfrm>
            <a:off x="0" y="0"/>
            <a:ext cx="12191695" cy="1143000"/>
          </a:xfrm>
          <a:prstGeom prst="rect">
            <a:avLst/>
          </a:prstGeom>
          <a:solidFill>
            <a:srgbClr val="1A365D"/>
          </a:solidFill>
          <a:ln/>
        </p:spPr>
      </p:sp>
      <p:sp>
        <p:nvSpPr>
          <p:cNvPr id="4" name="Text 2"/>
          <p:cNvSpPr txBox="1"/>
          <p:nvPr/>
        </p:nvSpPr>
        <p:spPr>
          <a:xfrm>
            <a:off x="476402" y="209398"/>
            <a:ext cx="1367028" cy="362102"/>
          </a:xfrm>
          <a:prstGeom prst="rect">
            <a:avLst/>
          </a:prstGeom>
          <a:noFill/>
          <a:ln/>
        </p:spPr>
        <p:txBody>
          <a:bodyPr wrap="square" lIns="0" tIns="0" rIns="0" bIns="0" rtlCol="0" anchor="ctr"/>
          <a:lstStyle/>
          <a:p>
            <a:pPr algn="l" indent="0" marL="0">
              <a:buNone/>
            </a:pPr>
            <a:r>
              <a:rPr lang="en-US" sz="2200" b="1" dirty="0">
                <a:solidFill>
                  <a:srgbClr val="FFFFFF"/>
                </a:solidFill>
                <a:latin typeface="Merriweather" pitchFamily="34" charset="0"/>
                <a:ea typeface="Merriweather" pitchFamily="34" charset="-122"/>
                <a:cs typeface="Merriweather" pitchFamily="34" charset="-120"/>
              </a:rPr>
              <a:t>Contatti</a:t>
            </a:r>
            <a:endParaRPr lang="en-US" sz="2200" dirty="0"/>
          </a:p>
        </p:txBody>
      </p:sp>
      <p:sp>
        <p:nvSpPr>
          <p:cNvPr id="5" name="Shape 3"/>
          <p:cNvSpPr/>
          <p:nvPr/>
        </p:nvSpPr>
        <p:spPr>
          <a:xfrm>
            <a:off x="476402" y="705002"/>
            <a:ext cx="476402" cy="28346"/>
          </a:xfrm>
          <a:prstGeom prst="rect">
            <a:avLst/>
          </a:prstGeom>
          <a:solidFill>
            <a:srgbClr val="A0AEC0"/>
          </a:solidFill>
          <a:ln/>
        </p:spPr>
      </p:sp>
      <p:sp>
        <p:nvSpPr>
          <p:cNvPr id="6" name="Shape 4"/>
          <p:cNvSpPr/>
          <p:nvPr/>
        </p:nvSpPr>
        <p:spPr>
          <a:xfrm>
            <a:off x="1276502" y="1904695"/>
            <a:ext cx="1904695" cy="1904695"/>
          </a:xfrm>
          <a:prstGeom prst="roundRect">
            <a:avLst>
              <a:gd name="adj" fmla="val 1920"/>
            </a:avLst>
          </a:prstGeom>
          <a:noFill/>
          <a:ln w="25400">
            <a:solidFill>
              <a:srgbClr val="A0AEC0"/>
            </a:solidFill>
            <a:prstDash val="solid"/>
          </a:ln>
        </p:spPr>
      </p:sp>
      <p:pic>
        <p:nvPicPr>
          <p:cNvPr id="7" name="Image 0" descr="preencoded.png">    </p:cNvPr>
          <p:cNvPicPr>
            <a:picLocks noChangeAspect="1"/>
          </p:cNvPicPr>
          <p:nvPr/>
        </p:nvPicPr>
        <p:blipFill>
          <a:blip r:embed="rId1"/>
          <a:srcRect l="27" r="27" t="0" b="0"/>
          <a:stretch/>
        </p:blipFill>
        <p:spPr>
          <a:xfrm>
            <a:off x="1543507" y="2643530"/>
            <a:ext cx="1371600" cy="428854"/>
          </a:xfrm>
          <a:prstGeom prst="rect">
            <a:avLst/>
          </a:prstGeom>
        </p:spPr>
      </p:pic>
      <p:sp>
        <p:nvSpPr>
          <p:cNvPr id="8" name="Shape 5"/>
          <p:cNvSpPr/>
          <p:nvPr/>
        </p:nvSpPr>
        <p:spPr>
          <a:xfrm>
            <a:off x="4076395" y="1904695"/>
            <a:ext cx="7353605" cy="1943100"/>
          </a:xfrm>
          <a:prstGeom prst="rect">
            <a:avLst/>
          </a:prstGeom>
          <a:solidFill>
            <a:srgbClr val="F7FAFC"/>
          </a:solidFill>
          <a:ln/>
        </p:spPr>
      </p:sp>
      <p:sp>
        <p:nvSpPr>
          <p:cNvPr id="9" name="Shape 6"/>
          <p:cNvSpPr/>
          <p:nvPr/>
        </p:nvSpPr>
        <p:spPr>
          <a:xfrm>
            <a:off x="4076395" y="1904695"/>
            <a:ext cx="38405" cy="1943100"/>
          </a:xfrm>
          <a:prstGeom prst="rect">
            <a:avLst/>
          </a:prstGeom>
          <a:solidFill>
            <a:srgbClr val="1A365D"/>
          </a:solidFill>
          <a:ln/>
        </p:spPr>
      </p:sp>
      <p:sp>
        <p:nvSpPr>
          <p:cNvPr id="10" name="Shape 7"/>
          <p:cNvSpPr/>
          <p:nvPr/>
        </p:nvSpPr>
        <p:spPr>
          <a:xfrm>
            <a:off x="4352544" y="2409444"/>
            <a:ext cx="381305" cy="381305"/>
          </a:xfrm>
          <a:prstGeom prst="ellipse">
            <a:avLst/>
          </a:prstGeom>
          <a:solidFill>
            <a:srgbClr val="1A365D"/>
          </a:solidFill>
          <a:ln/>
        </p:spPr>
      </p:sp>
      <p:pic>
        <p:nvPicPr>
          <p:cNvPr id="11" name="Image 1" descr="preencoded.png">    </p:cNvPr>
          <p:cNvPicPr>
            <a:picLocks noChangeAspect="1"/>
          </p:cNvPicPr>
          <p:nvPr/>
        </p:nvPicPr>
        <p:blipFill>
          <a:blip r:embed="rId2"/>
          <a:srcRect l="0" r="0" t="-43" b="-43"/>
          <a:stretch/>
        </p:blipFill>
        <p:spPr>
          <a:xfrm>
            <a:off x="4476902" y="2523744"/>
            <a:ext cx="133502" cy="152705"/>
          </a:xfrm>
          <a:prstGeom prst="rect">
            <a:avLst/>
          </a:prstGeom>
        </p:spPr>
      </p:pic>
      <p:sp>
        <p:nvSpPr>
          <p:cNvPr id="12" name="Text 8"/>
          <p:cNvSpPr txBox="1"/>
          <p:nvPr/>
        </p:nvSpPr>
        <p:spPr>
          <a:xfrm>
            <a:off x="4876495" y="2152498"/>
            <a:ext cx="4386377" cy="238658"/>
          </a:xfrm>
          <a:prstGeom prst="rect">
            <a:avLst/>
          </a:prstGeom>
          <a:noFill/>
          <a:ln/>
        </p:spPr>
        <p:txBody>
          <a:bodyPr wrap="square" lIns="0" tIns="0" rIns="0" bIns="0" rtlCol="0" anchor="ctr"/>
          <a:lstStyle/>
          <a:p>
            <a:pPr algn="l" indent="0" marL="0">
              <a:buNone/>
            </a:pPr>
            <a:r>
              <a:rPr lang="en-US" sz="1300" b="1" dirty="0">
                <a:solidFill>
                  <a:srgbClr val="2D3748"/>
                </a:solidFill>
                <a:latin typeface="Source Sans 3" pitchFamily="34" charset="0"/>
                <a:ea typeface="Source Sans 3" pitchFamily="34" charset="-122"/>
                <a:cs typeface="Source Sans 3" pitchFamily="34" charset="-120"/>
              </a:rPr>
              <a:t>D.IMM.I. Diritto Immobiliare Italiano - Studio legale on line</a:t>
            </a:r>
            <a:endParaRPr lang="en-US" sz="1300" dirty="0"/>
          </a:p>
        </p:txBody>
      </p:sp>
      <p:sp>
        <p:nvSpPr>
          <p:cNvPr id="13" name="Text 9"/>
          <p:cNvSpPr txBox="1"/>
          <p:nvPr/>
        </p:nvSpPr>
        <p:spPr>
          <a:xfrm>
            <a:off x="4876495" y="2419502"/>
            <a:ext cx="1653235" cy="238658"/>
          </a:xfrm>
          <a:prstGeom prst="rect">
            <a:avLst/>
          </a:prstGeom>
          <a:noFill/>
          <a:ln/>
        </p:spPr>
        <p:txBody>
          <a:bodyPr wrap="square" lIns="0" tIns="0" rIns="0" bIns="0" rtlCol="0" anchor="ctr"/>
          <a:lstStyle/>
          <a:p>
            <a:pPr algn="l" indent="0" marL="0">
              <a:buNone/>
            </a:pPr>
            <a:r>
              <a:rPr lang="en-US" sz="1300" b="1" dirty="0">
                <a:solidFill>
                  <a:srgbClr val="2D3748"/>
                </a:solidFill>
                <a:latin typeface="Source Sans 3" pitchFamily="34" charset="0"/>
                <a:ea typeface="Source Sans 3" pitchFamily="34" charset="-122"/>
                <a:cs typeface="Source Sans 3" pitchFamily="34" charset="-120"/>
              </a:rPr>
              <a:t>AVV. MARIA DE CONO</a:t>
            </a:r>
            <a:endParaRPr lang="en-US" sz="1300" dirty="0"/>
          </a:p>
        </p:txBody>
      </p:sp>
      <p:sp>
        <p:nvSpPr>
          <p:cNvPr id="14" name="Text 10"/>
          <p:cNvSpPr txBox="1"/>
          <p:nvPr/>
        </p:nvSpPr>
        <p:spPr>
          <a:xfrm>
            <a:off x="4352544" y="3209544"/>
            <a:ext cx="1690726" cy="238658"/>
          </a:xfrm>
          <a:prstGeom prst="rect">
            <a:avLst/>
          </a:prstGeom>
          <a:noFill/>
          <a:ln/>
        </p:spPr>
        <p:txBody>
          <a:bodyPr wrap="square" lIns="0" tIns="0" rIns="0" bIns="0" rtlCol="0" anchor="ctr"/>
          <a:lstStyle/>
          <a:p>
            <a:pPr algn="l" indent="0" marL="0">
              <a:buNone/>
            </a:pPr>
            <a:r>
              <a:rPr lang="en-US" sz="1300" dirty="0">
                <a:solidFill>
                  <a:srgbClr val="2D3748"/>
                </a:solidFill>
                <a:latin typeface="Source Sans 3" pitchFamily="34" charset="0"/>
                <a:ea typeface="Source Sans 3" pitchFamily="34" charset="-122"/>
                <a:cs typeface="Source Sans 3" pitchFamily="34" charset="-120"/>
              </a:rPr>
              <a:t>www.dimmilegal.tech</a:t>
            </a:r>
            <a:endParaRPr lang="en-US" sz="1300" dirty="0"/>
          </a:p>
        </p:txBody>
      </p:sp>
      <p:sp>
        <p:nvSpPr>
          <p:cNvPr id="15" name="Shape 11"/>
          <p:cNvSpPr/>
          <p:nvPr/>
        </p:nvSpPr>
        <p:spPr>
          <a:xfrm>
            <a:off x="4076395" y="4134002"/>
            <a:ext cx="476402" cy="476402"/>
          </a:xfrm>
          <a:prstGeom prst="ellipse">
            <a:avLst/>
          </a:prstGeom>
          <a:solidFill>
            <a:srgbClr val="4A5568"/>
          </a:solidFill>
          <a:ln/>
        </p:spPr>
      </p:sp>
      <p:pic>
        <p:nvPicPr>
          <p:cNvPr id="16" name="Image 2" descr="preencoded.png">    </p:cNvPr>
          <p:cNvPicPr>
            <a:picLocks noChangeAspect="1"/>
          </p:cNvPicPr>
          <p:nvPr/>
        </p:nvPicPr>
        <p:blipFill>
          <a:blip r:embed="rId3"/>
          <a:srcRect l="0" r="0" t="-600" b="-600"/>
          <a:stretch/>
        </p:blipFill>
        <p:spPr>
          <a:xfrm>
            <a:off x="4224528" y="4267505"/>
            <a:ext cx="181051" cy="209398"/>
          </a:xfrm>
          <a:prstGeom prst="rect">
            <a:avLst/>
          </a:prstGeom>
        </p:spPr>
      </p:pic>
      <p:sp>
        <p:nvSpPr>
          <p:cNvPr id="17" name="Shape 12"/>
          <p:cNvSpPr/>
          <p:nvPr/>
        </p:nvSpPr>
        <p:spPr>
          <a:xfrm>
            <a:off x="4695444" y="4134002"/>
            <a:ext cx="476402" cy="476402"/>
          </a:xfrm>
          <a:prstGeom prst="ellipse">
            <a:avLst/>
          </a:prstGeom>
          <a:solidFill>
            <a:srgbClr val="4A5568"/>
          </a:solidFill>
          <a:ln/>
        </p:spPr>
      </p:sp>
      <p:pic>
        <p:nvPicPr>
          <p:cNvPr id="18" name="Image 3" descr="preencoded.png">    </p:cNvPr>
          <p:cNvPicPr>
            <a:picLocks noChangeAspect="1"/>
          </p:cNvPicPr>
          <p:nvPr/>
        </p:nvPicPr>
        <p:blipFill>
          <a:blip r:embed="rId4"/>
          <a:srcRect l="-1004" r="-1004" t="0" b="0"/>
          <a:stretch/>
        </p:blipFill>
        <p:spPr>
          <a:xfrm>
            <a:off x="4867351" y="4267505"/>
            <a:ext cx="133502" cy="209398"/>
          </a:xfrm>
          <a:prstGeom prst="rect">
            <a:avLst/>
          </a:prstGeom>
        </p:spPr>
      </p:pic>
      <p:sp>
        <p:nvSpPr>
          <p:cNvPr id="19" name="Shape 13"/>
          <p:cNvSpPr/>
          <p:nvPr/>
        </p:nvSpPr>
        <p:spPr>
          <a:xfrm>
            <a:off x="5315407" y="4134002"/>
            <a:ext cx="476402" cy="476402"/>
          </a:xfrm>
          <a:prstGeom prst="ellipse">
            <a:avLst/>
          </a:prstGeom>
          <a:solidFill>
            <a:srgbClr val="4A5568"/>
          </a:solidFill>
          <a:ln/>
        </p:spPr>
      </p:sp>
      <p:pic>
        <p:nvPicPr>
          <p:cNvPr id="20" name="Image 4" descr="preencoded.png">    </p:cNvPr>
          <p:cNvPicPr>
            <a:picLocks noChangeAspect="1"/>
          </p:cNvPicPr>
          <p:nvPr/>
        </p:nvPicPr>
        <p:blipFill>
          <a:blip r:embed="rId5"/>
          <a:srcRect l="0" r="0" t="0" b="0"/>
          <a:stretch/>
        </p:blipFill>
        <p:spPr>
          <a:xfrm>
            <a:off x="5447995" y="4267505"/>
            <a:ext cx="209398" cy="209398"/>
          </a:xfrm>
          <a:prstGeom prst="rect">
            <a:avLst/>
          </a:prstGeom>
        </p:spPr>
      </p:pic>
      <p:sp>
        <p:nvSpPr>
          <p:cNvPr id="21" name="Shape 14"/>
          <p:cNvSpPr/>
          <p:nvPr/>
        </p:nvSpPr>
        <p:spPr>
          <a:xfrm>
            <a:off x="5934456" y="4134002"/>
            <a:ext cx="476402" cy="476402"/>
          </a:xfrm>
          <a:prstGeom prst="ellipse">
            <a:avLst/>
          </a:prstGeom>
          <a:solidFill>
            <a:srgbClr val="4A5568"/>
          </a:solidFill>
          <a:ln/>
        </p:spPr>
      </p:sp>
      <p:pic>
        <p:nvPicPr>
          <p:cNvPr id="22" name="Image 5" descr="preencoded.png">    </p:cNvPr>
          <p:cNvPicPr>
            <a:picLocks noChangeAspect="1"/>
          </p:cNvPicPr>
          <p:nvPr/>
        </p:nvPicPr>
        <p:blipFill>
          <a:blip r:embed="rId6"/>
          <a:srcRect l="0" r="0" t="-600" b="-600"/>
          <a:stretch/>
        </p:blipFill>
        <p:spPr>
          <a:xfrm>
            <a:off x="6081674" y="4267505"/>
            <a:ext cx="181051" cy="209398"/>
          </a:xfrm>
          <a:prstGeom prst="rect">
            <a:avLst/>
          </a:prstGeom>
        </p:spPr>
      </p:pic>
      <p:sp>
        <p:nvSpPr>
          <p:cNvPr id="23" name="Shape 15"/>
          <p:cNvSpPr/>
          <p:nvPr/>
        </p:nvSpPr>
        <p:spPr>
          <a:xfrm>
            <a:off x="0" y="7144207"/>
            <a:ext cx="12191695" cy="647395"/>
          </a:xfrm>
          <a:prstGeom prst="rect">
            <a:avLst/>
          </a:prstGeom>
          <a:solidFill>
            <a:srgbClr val="1A365D"/>
          </a:solidFill>
          <a:ln/>
        </p:spPr>
      </p:sp>
      <p:sp>
        <p:nvSpPr>
          <p:cNvPr id="24" name="Text 16"/>
          <p:cNvSpPr txBox="1"/>
          <p:nvPr/>
        </p:nvSpPr>
        <p:spPr>
          <a:xfrm>
            <a:off x="4095598" y="7334402"/>
            <a:ext cx="4153205" cy="267005"/>
          </a:xfrm>
          <a:prstGeom prst="rect">
            <a:avLst/>
          </a:prstGeom>
          <a:noFill/>
          <a:ln/>
        </p:spPr>
        <p:txBody>
          <a:bodyPr wrap="square" lIns="0" tIns="0" rIns="0" bIns="0" rtlCol="0" anchor="ctr"/>
          <a:lstStyle/>
          <a:p>
            <a:pPr algn="ctr" indent="0" marL="0">
              <a:buNone/>
            </a:pPr>
            <a:r>
              <a:rPr lang="en-US" sz="1500" dirty="0">
                <a:solidFill>
                  <a:srgbClr val="FFFFFF"/>
                </a:solidFill>
                <a:latin typeface="Source Sans 3" pitchFamily="34" charset="0"/>
                <a:ea typeface="Source Sans 3" pitchFamily="34" charset="-122"/>
                <a:cs typeface="Source Sans 3" pitchFamily="34" charset="-120"/>
              </a:rPr>
              <a:t>Segui la nostra pagina per aggiornamenti giuridici!</a:t>
            </a:r>
            <a:endParaRPr lang="en-US" sz="1500" dirty="0"/>
          </a:p>
        </p:txBody>
      </p:sp>
      <p:sp>
        <p:nvSpPr>
          <p:cNvPr id="25" name="Shape 17"/>
          <p:cNvSpPr/>
          <p:nvPr/>
        </p:nvSpPr>
        <p:spPr>
          <a:xfrm>
            <a:off x="10611612" y="6344107"/>
            <a:ext cx="1390802" cy="323698"/>
          </a:xfrm>
          <a:prstGeom prst="roundRect">
            <a:avLst>
              <a:gd name="adj" fmla="val 33234"/>
            </a:avLst>
          </a:prstGeom>
          <a:solidFill>
            <a:srgbClr val="333333"/>
          </a:solidFill>
          <a:ln/>
        </p:spPr>
      </p:sp>
      <p:pic>
        <p:nvPicPr>
          <p:cNvPr id="26" name="Image 6" descr="preencoded.png">    </p:cNvPr>
          <p:cNvPicPr>
            <a:picLocks noChangeAspect="1"/>
          </p:cNvPicPr>
          <p:nvPr/>
        </p:nvPicPr>
        <p:blipFill>
          <a:blip r:embed="rId7"/>
          <a:srcRect l="0" r="0" t="0" b="0"/>
          <a:stretch/>
        </p:blipFill>
        <p:spPr>
          <a:xfrm>
            <a:off x="10725912" y="6439205"/>
            <a:ext cx="133502" cy="133502"/>
          </a:xfrm>
          <a:prstGeom prst="rect">
            <a:avLst/>
          </a:prstGeom>
        </p:spPr>
      </p:pic>
      <p:sp>
        <p:nvSpPr>
          <p:cNvPr id="27" name="Shape 18"/>
          <p:cNvSpPr/>
          <p:nvPr/>
        </p:nvSpPr>
        <p:spPr>
          <a:xfrm>
            <a:off x="10611612" y="6344107"/>
            <a:ext cx="1390802" cy="323698"/>
          </a:xfrm>
          <a:prstGeom prst="roundRect">
            <a:avLst>
              <a:gd name="adj" fmla="val 33234"/>
            </a:avLst>
          </a:prstGeom>
          <a:solidFill>
            <a:srgbClr val="333333"/>
          </a:solidFill>
          <a:ln/>
        </p:spPr>
      </p:sp>
      <p:sp>
        <p:nvSpPr>
          <p:cNvPr id="28" name="Text 19"/>
          <p:cNvSpPr txBox="1"/>
          <p:nvPr/>
        </p:nvSpPr>
        <p:spPr>
          <a:xfrm>
            <a:off x="10916107" y="6420002"/>
            <a:ext cx="1057961"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Made with Genspark</a:t>
            </a:r>
            <a:endParaRPr lang="en-US" sz="900" dirty="0"/>
          </a:p>
        </p:txBody>
      </p:sp>
      <p:pic>
        <p:nvPicPr>
          <p:cNvPr id="29" name="Image 7" descr="preencoded.png">    </p:cNvPr>
          <p:cNvPicPr>
            <a:picLocks noChangeAspect="1"/>
          </p:cNvPicPr>
          <p:nvPr/>
        </p:nvPicPr>
        <p:blipFill>
          <a:blip r:embed="rId8"/>
          <a:srcRect l="0" r="0" t="0" b="0"/>
          <a:stretch/>
        </p:blipFill>
        <p:spPr>
          <a:xfrm>
            <a:off x="10725912" y="6439205"/>
            <a:ext cx="133502" cy="133502"/>
          </a:xfrm>
          <a:prstGeom prst="rect">
            <a:avLst/>
          </a:prstGeom>
        </p:spPr>
      </p:pic>
      <p:sp>
        <p:nvSpPr>
          <p:cNvPr id="30" name="Text 20"/>
          <p:cNvSpPr txBox="1"/>
          <p:nvPr/>
        </p:nvSpPr>
        <p:spPr>
          <a:xfrm>
            <a:off x="10916107" y="6420002"/>
            <a:ext cx="1057961" cy="171907"/>
          </a:xfrm>
          <a:prstGeom prst="rect">
            <a:avLst/>
          </a:prstGeom>
          <a:noFill/>
          <a:ln/>
        </p:spPr>
        <p:txBody>
          <a:bodyPr wrap="square" lIns="0" tIns="0" rIns="0" bIns="0" rtlCol="0" anchor="ctr"/>
          <a:lstStyle/>
          <a:p>
            <a:pPr algn="ctr" indent="0" marL="0">
              <a:buNone/>
            </a:pPr>
            <a:r>
              <a:rPr lang="en-US" sz="900" dirty="0">
                <a:solidFill>
                  <a:srgbClr val="FFFFFF"/>
                </a:solidFill>
                <a:latin typeface="Source Sans 3" pitchFamily="34" charset="0"/>
                <a:ea typeface="Source Sans 3" pitchFamily="34" charset="-122"/>
                <a:cs typeface="Source Sans 3" pitchFamily="34" charset="-120"/>
              </a:rPr>
              <a:t>Made with Genspark</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Generated by Gen-Spark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Multi-page HTML Content</dc:title>
  <dc:subject>PptxGenJS Presentation</dc:subject>
  <dc:creator>Visual Extract to PPTX Converter</dc:creator>
  <cp:lastModifiedBy>Visual Extract to PPTX Converter</cp:lastModifiedBy>
  <cp:revision>1</cp:revision>
  <dcterms:created xsi:type="dcterms:W3CDTF">2025-10-22T10:47:43Z</dcterms:created>
  <dcterms:modified xsi:type="dcterms:W3CDTF">2025-10-22T10:47:43Z</dcterms:modified>
</cp:coreProperties>
</file>