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1F754B75-BFA3-4BE1-BF0C-DB03FDE0C66D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  <p14:section name="Sezione senza titolo" id="{155DCE28-73AC-458E-A133-B5EBF5EBD05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10"/>
  </p:normalViewPr>
  <p:slideViewPr>
    <p:cSldViewPr snapToGrid="0" snapToObjects="1">
      <p:cViewPr varScale="1">
        <p:scale>
          <a:sx n="112" d="100"/>
          <a:sy n="112" d="100"/>
        </p:scale>
        <p:origin x="456" y="-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4800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7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3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4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11" Type="http://schemas.openxmlformats.org/officeDocument/2006/relationships/image" Target="../media/image12.png"/><Relationship Id="rId5" Type="http://schemas.openxmlformats.org/officeDocument/2006/relationships/image" Target="../media/image10.png"/><Relationship Id="rId10" Type="http://schemas.openxmlformats.org/officeDocument/2006/relationships/image" Target="../media/image39.png"/><Relationship Id="rId4" Type="http://schemas.openxmlformats.org/officeDocument/2006/relationships/image" Target="../media/image35.png"/><Relationship Id="rId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 dirty="0"/>
          </a:p>
        </p:txBody>
      </p:sp>
      <p:sp>
        <p:nvSpPr>
          <p:cNvPr id="3" name="Shape 1"/>
          <p:cNvSpPr/>
          <p:nvPr/>
        </p:nvSpPr>
        <p:spPr>
          <a:xfrm>
            <a:off x="-952805" y="-952805"/>
            <a:ext cx="4286707" cy="4286707"/>
          </a:xfrm>
          <a:prstGeom prst="roundRect">
            <a:avLst>
              <a:gd name="adj" fmla="val 1896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9334195" y="4476902"/>
            <a:ext cx="3333902" cy="3333902"/>
          </a:xfrm>
          <a:prstGeom prst="roundRect">
            <a:avLst>
              <a:gd name="adj" fmla="val 3135"/>
            </a:avLst>
          </a:prstGeom>
          <a:solidFill>
            <a:srgbClr val="004182">
              <a:alpha val="8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9334195" y="476402"/>
            <a:ext cx="1904695" cy="1904695"/>
          </a:xfrm>
          <a:prstGeom prst="roundRect">
            <a:avLst>
              <a:gd name="adj" fmla="val 6001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5619902" y="1261872"/>
            <a:ext cx="952805" cy="952805"/>
          </a:xfrm>
          <a:prstGeom prst="roundRect">
            <a:avLst>
              <a:gd name="adj" fmla="val 11516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l="-607" r="-607"/>
          <a:stretch/>
        </p:blipFill>
        <p:spPr>
          <a:xfrm>
            <a:off x="5900623" y="1567282"/>
            <a:ext cx="390449" cy="34290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5715000" y="2499970"/>
            <a:ext cx="761695" cy="47549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9" name="Text 6"/>
          <p:cNvSpPr txBox="1"/>
          <p:nvPr/>
        </p:nvSpPr>
        <p:spPr>
          <a:xfrm>
            <a:off x="1164946" y="2728570"/>
            <a:ext cx="10211105" cy="10104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Riforma della Circolazione degli Immobili Donati</a:t>
            </a:r>
            <a:endParaRPr lang="en-US" sz="3600" dirty="0"/>
          </a:p>
        </p:txBody>
      </p:sp>
      <p:sp>
        <p:nvSpPr>
          <p:cNvPr id="10" name="Text 7"/>
          <p:cNvSpPr txBox="1"/>
          <p:nvPr/>
        </p:nvSpPr>
        <p:spPr>
          <a:xfrm>
            <a:off x="4807001" y="4005072"/>
            <a:ext cx="275325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DDL 1184/2025 - Art. 15</a:t>
            </a:r>
            <a:endParaRPr lang="en-US" sz="1800" dirty="0"/>
          </a:p>
        </p:txBody>
      </p:sp>
      <p:sp>
        <p:nvSpPr>
          <p:cNvPr id="11" name="Text 8"/>
          <p:cNvSpPr txBox="1"/>
          <p:nvPr/>
        </p:nvSpPr>
        <p:spPr>
          <a:xfrm>
            <a:off x="4390949" y="4548226"/>
            <a:ext cx="35533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B728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Approvato in Senato l'8 ottobre 2025</a:t>
            </a:r>
            <a:endParaRPr lang="en-US" sz="1500" dirty="0"/>
          </a:p>
        </p:txBody>
      </p:sp>
      <p:sp>
        <p:nvSpPr>
          <p:cNvPr id="13" name="Text 10"/>
          <p:cNvSpPr txBox="1"/>
          <p:nvPr/>
        </p:nvSpPr>
        <p:spPr>
          <a:xfrm>
            <a:off x="10685678" y="5643677"/>
            <a:ext cx="113842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28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23 ottobre 2025</a:t>
            </a:r>
            <a:endParaRPr lang="en-US" sz="1000" dirty="0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rcRect l="-1648" r="-1648"/>
          <a:stretch/>
        </p:blipFill>
        <p:spPr>
          <a:xfrm>
            <a:off x="11792102" y="5633618"/>
            <a:ext cx="171907" cy="19019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10573207" y="-761695"/>
            <a:ext cx="2381098" cy="2381098"/>
          </a:xfrm>
          <a:prstGeom prst="roundRect">
            <a:avLst>
              <a:gd name="adj" fmla="val 4608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571500" y="5772607"/>
            <a:ext cx="1714500" cy="1714500"/>
          </a:xfrm>
          <a:prstGeom prst="roundRect">
            <a:avLst>
              <a:gd name="adj" fmla="val 8889"/>
            </a:avLst>
          </a:prstGeom>
          <a:solidFill>
            <a:srgbClr val="2E8B57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-286207" y="761695"/>
            <a:ext cx="1143000" cy="1143000"/>
          </a:xfrm>
          <a:prstGeom prst="roundRect">
            <a:avLst>
              <a:gd name="adj" fmla="val 20000"/>
            </a:avLst>
          </a:prstGeom>
          <a:solidFill>
            <a:srgbClr val="DAA520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457200"/>
            <a:ext cx="571500" cy="38405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 txBox="1"/>
          <p:nvPr/>
        </p:nvSpPr>
        <p:spPr>
          <a:xfrm>
            <a:off x="457200" y="676656"/>
            <a:ext cx="4310482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Conclusioni e Call to Action</a:t>
            </a:r>
            <a:endParaRPr lang="en-US" sz="2200" dirty="0"/>
          </a:p>
        </p:txBody>
      </p:sp>
      <p:sp>
        <p:nvSpPr>
          <p:cNvPr id="8" name="Text 6"/>
          <p:cNvSpPr txBox="1"/>
          <p:nvPr/>
        </p:nvSpPr>
        <p:spPr>
          <a:xfrm>
            <a:off x="457200" y="1238098"/>
            <a:ext cx="112114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riforma introduce un nuovo equilibrio nel sistema, risolvendo criticità storiche e offrendo nuove opportunità per il mercato immobiliare italiano.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7529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 l="-80" r="-80"/>
          <a:stretch/>
        </p:blipFill>
        <p:spPr>
          <a:xfrm>
            <a:off x="599846" y="1923898"/>
            <a:ext cx="286207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218895" y="1828800"/>
            <a:ext cx="171998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Equilibrio efficace</a:t>
            </a:r>
            <a:endParaRPr lang="en-US" sz="1300" dirty="0"/>
          </a:p>
        </p:txBody>
      </p:sp>
      <p:sp>
        <p:nvSpPr>
          <p:cNvPr id="12" name="Text 9"/>
          <p:cNvSpPr txBox="1"/>
          <p:nvPr/>
        </p:nvSpPr>
        <p:spPr>
          <a:xfrm>
            <a:off x="1218895" y="2162556"/>
            <a:ext cx="4496105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riforma bilancia sapientemente la tutela dei legittimari (diritto di credito) con la certezza della circolazione immobiliare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248095" y="17529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2E8B57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20002" y="1923898"/>
            <a:ext cx="228600" cy="228600"/>
          </a:xfrm>
          <a:prstGeom prst="rect">
            <a:avLst/>
          </a:prstGeom>
        </p:spPr>
      </p:pic>
      <p:sp>
        <p:nvSpPr>
          <p:cNvPr id="15" name="Text 11"/>
          <p:cNvSpPr txBox="1"/>
          <p:nvPr/>
        </p:nvSpPr>
        <p:spPr>
          <a:xfrm>
            <a:off x="7010705" y="1828800"/>
            <a:ext cx="273862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Modernizzazione del mercato</a:t>
            </a:r>
            <a:endParaRPr lang="en-US" sz="1300" dirty="0"/>
          </a:p>
        </p:txBody>
      </p:sp>
      <p:sp>
        <p:nvSpPr>
          <p:cNvPr id="16" name="Text 12"/>
          <p:cNvSpPr txBox="1"/>
          <p:nvPr/>
        </p:nvSpPr>
        <p:spPr>
          <a:xfrm>
            <a:off x="7010705" y="2162556"/>
            <a:ext cx="470550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norma "sblocca" oltre 200.000 immobili all'anno, offrendo nuova linfa al mercato e garantendo maggiore liquidità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457200" y="33622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DAA520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rcRect l="-133" r="-133"/>
          <a:stretch/>
        </p:blipFill>
        <p:spPr>
          <a:xfrm>
            <a:off x="657454" y="3534156"/>
            <a:ext cx="171907" cy="228600"/>
          </a:xfrm>
          <a:prstGeom prst="rect">
            <a:avLst/>
          </a:prstGeom>
        </p:spPr>
      </p:pic>
      <p:sp>
        <p:nvSpPr>
          <p:cNvPr id="19" name="Text 14"/>
          <p:cNvSpPr txBox="1"/>
          <p:nvPr/>
        </p:nvSpPr>
        <p:spPr>
          <a:xfrm>
            <a:off x="1218895" y="3438144"/>
            <a:ext cx="138623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Prossimi passi</a:t>
            </a:r>
            <a:endParaRPr lang="en-US" sz="1300" dirty="0"/>
          </a:p>
        </p:txBody>
      </p:sp>
      <p:sp>
        <p:nvSpPr>
          <p:cNvPr id="20" name="Text 15"/>
          <p:cNvSpPr txBox="1"/>
          <p:nvPr/>
        </p:nvSpPr>
        <p:spPr>
          <a:xfrm>
            <a:off x="1218895" y="3771900"/>
            <a:ext cx="4734763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Verifiche su trascrizioni esistenti, aggiornamento policy di credito, revisione clausole contrattuali e adeguamento prassi professionali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6248095" y="33622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rcRect l="-80" r="-80"/>
          <a:stretch/>
        </p:blipFill>
        <p:spPr>
          <a:xfrm>
            <a:off x="6391656" y="3534156"/>
            <a:ext cx="286207" cy="228600"/>
          </a:xfrm>
          <a:prstGeom prst="rect">
            <a:avLst/>
          </a:prstGeom>
        </p:spPr>
      </p:pic>
      <p:sp>
        <p:nvSpPr>
          <p:cNvPr id="23" name="Text 17"/>
          <p:cNvSpPr txBox="1"/>
          <p:nvPr/>
        </p:nvSpPr>
        <p:spPr>
          <a:xfrm>
            <a:off x="7010705" y="3438144"/>
            <a:ext cx="205282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Opportunità concrete</a:t>
            </a:r>
            <a:endParaRPr lang="en-US" sz="1300" dirty="0"/>
          </a:p>
        </p:txBody>
      </p:sp>
      <p:sp>
        <p:nvSpPr>
          <p:cNvPr id="24" name="Text 18"/>
          <p:cNvSpPr txBox="1"/>
          <p:nvPr/>
        </p:nvSpPr>
        <p:spPr>
          <a:xfrm>
            <a:off x="7010705" y="3771900"/>
            <a:ext cx="481980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Nuove possibilità per acquisizioni immobiliari, finanziamenti e investimenti in un contesto di maggiore certezza giuridica</a:t>
            </a:r>
            <a:endParaRPr lang="en-US" sz="1200" dirty="0"/>
          </a:p>
        </p:txBody>
      </p:sp>
      <p:sp>
        <p:nvSpPr>
          <p:cNvPr id="26" name="Shape 20"/>
          <p:cNvSpPr/>
          <p:nvPr/>
        </p:nvSpPr>
        <p:spPr>
          <a:xfrm>
            <a:off x="457200" y="4858207"/>
            <a:ext cx="38405" cy="914400"/>
          </a:xfrm>
          <a:prstGeom prst="rect">
            <a:avLst/>
          </a:prstGeom>
          <a:solidFill>
            <a:srgbClr val="2E8B57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0" name="Image 5" descr="preencoded.png"/>
          <p:cNvPicPr>
            <a:picLocks noChangeAspect="1"/>
          </p:cNvPicPr>
          <p:nvPr/>
        </p:nvPicPr>
        <p:blipFill>
          <a:blip r:embed="rId7"/>
          <a:srcRect t="-43" b="-43"/>
          <a:stretch/>
        </p:blipFill>
        <p:spPr>
          <a:xfrm>
            <a:off x="457200" y="6029554"/>
            <a:ext cx="133502" cy="152705"/>
          </a:xfrm>
          <a:prstGeom prst="rect">
            <a:avLst/>
          </a:prstGeom>
        </p:spPr>
      </p:pic>
      <p:sp>
        <p:nvSpPr>
          <p:cNvPr id="32" name="Shape 24"/>
          <p:cNvSpPr/>
          <p:nvPr/>
        </p:nvSpPr>
        <p:spPr>
          <a:xfrm>
            <a:off x="457200" y="6305702"/>
            <a:ext cx="952805" cy="295351"/>
          </a:xfrm>
          <a:prstGeom prst="roundRect">
            <a:avLst>
              <a:gd name="adj" fmla="val 149805"/>
            </a:avLst>
          </a:prstGeom>
          <a:solidFill>
            <a:srgbClr val="F3F4F6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3" name="Shape 25"/>
          <p:cNvSpPr/>
          <p:nvPr/>
        </p:nvSpPr>
        <p:spPr>
          <a:xfrm>
            <a:off x="1454810" y="6305702"/>
            <a:ext cx="1114654" cy="295351"/>
          </a:xfrm>
          <a:prstGeom prst="roundRect">
            <a:avLst>
              <a:gd name="adj" fmla="val 149805"/>
            </a:avLst>
          </a:prstGeom>
          <a:solidFill>
            <a:srgbClr val="F3F4F6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4" name="Shape 26"/>
          <p:cNvSpPr/>
          <p:nvPr/>
        </p:nvSpPr>
        <p:spPr>
          <a:xfrm>
            <a:off x="2607869" y="6305702"/>
            <a:ext cx="857707" cy="295351"/>
          </a:xfrm>
          <a:prstGeom prst="roundRect">
            <a:avLst>
              <a:gd name="adj" fmla="val 149805"/>
            </a:avLst>
          </a:prstGeom>
          <a:solidFill>
            <a:srgbClr val="F3F4F6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5" name="Shape 27"/>
          <p:cNvSpPr/>
          <p:nvPr/>
        </p:nvSpPr>
        <p:spPr>
          <a:xfrm>
            <a:off x="3507638" y="6305702"/>
            <a:ext cx="705002" cy="295351"/>
          </a:xfrm>
          <a:prstGeom prst="roundRect">
            <a:avLst>
              <a:gd name="adj" fmla="val 149805"/>
            </a:avLst>
          </a:prstGeom>
          <a:solidFill>
            <a:srgbClr val="F3F4F6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6" name="Shape 28"/>
          <p:cNvSpPr/>
          <p:nvPr/>
        </p:nvSpPr>
        <p:spPr>
          <a:xfrm>
            <a:off x="4253789" y="6305702"/>
            <a:ext cx="685800" cy="295351"/>
          </a:xfrm>
          <a:prstGeom prst="roundRect">
            <a:avLst>
              <a:gd name="adj" fmla="val 149805"/>
            </a:avLst>
          </a:prstGeom>
          <a:solidFill>
            <a:srgbClr val="F3F4F6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7" name="Shape 29"/>
          <p:cNvSpPr/>
          <p:nvPr/>
        </p:nvSpPr>
        <p:spPr>
          <a:xfrm>
            <a:off x="4984394" y="6305702"/>
            <a:ext cx="638251" cy="295351"/>
          </a:xfrm>
          <a:prstGeom prst="roundRect">
            <a:avLst>
              <a:gd name="adj" fmla="val 149805"/>
            </a:avLst>
          </a:prstGeom>
          <a:solidFill>
            <a:srgbClr val="F3F4F6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8" name="Shape 30"/>
          <p:cNvSpPr/>
          <p:nvPr/>
        </p:nvSpPr>
        <p:spPr>
          <a:xfrm>
            <a:off x="5661050" y="6305702"/>
            <a:ext cx="800100" cy="295351"/>
          </a:xfrm>
          <a:prstGeom prst="roundRect">
            <a:avLst>
              <a:gd name="adj" fmla="val 149805"/>
            </a:avLst>
          </a:prstGeom>
          <a:solidFill>
            <a:srgbClr val="F3F4F6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9" name="Text 31"/>
          <p:cNvSpPr txBox="1"/>
          <p:nvPr/>
        </p:nvSpPr>
        <p:spPr>
          <a:xfrm>
            <a:off x="523951" y="6379452"/>
            <a:ext cx="86227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66C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#donazioni</a:t>
            </a:r>
            <a:endParaRPr lang="en-US" sz="1000" dirty="0"/>
          </a:p>
        </p:txBody>
      </p:sp>
      <p:sp>
        <p:nvSpPr>
          <p:cNvPr id="40" name="Text 32"/>
          <p:cNvSpPr txBox="1"/>
          <p:nvPr/>
        </p:nvSpPr>
        <p:spPr>
          <a:xfrm>
            <a:off x="1549908" y="6362395"/>
            <a:ext cx="102412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66C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#immobiliare</a:t>
            </a:r>
            <a:endParaRPr lang="en-US" sz="1000" dirty="0"/>
          </a:p>
        </p:txBody>
      </p:sp>
      <p:sp>
        <p:nvSpPr>
          <p:cNvPr id="41" name="Text 33"/>
          <p:cNvSpPr txBox="1"/>
          <p:nvPr/>
        </p:nvSpPr>
        <p:spPr>
          <a:xfrm>
            <a:off x="2702966" y="6362395"/>
            <a:ext cx="767182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66C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#DDL1184</a:t>
            </a:r>
            <a:endParaRPr lang="en-US" sz="1000" dirty="0"/>
          </a:p>
        </p:txBody>
      </p:sp>
      <p:sp>
        <p:nvSpPr>
          <p:cNvPr id="42" name="Text 34"/>
          <p:cNvSpPr txBox="1"/>
          <p:nvPr/>
        </p:nvSpPr>
        <p:spPr>
          <a:xfrm>
            <a:off x="3602736" y="6362395"/>
            <a:ext cx="614477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66C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#mutui</a:t>
            </a:r>
            <a:endParaRPr lang="en-US" sz="1000" dirty="0"/>
          </a:p>
        </p:txBody>
      </p:sp>
      <p:sp>
        <p:nvSpPr>
          <p:cNvPr id="43" name="Text 35"/>
          <p:cNvSpPr txBox="1"/>
          <p:nvPr/>
        </p:nvSpPr>
        <p:spPr>
          <a:xfrm>
            <a:off x="4348886" y="6362395"/>
            <a:ext cx="59618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66C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#tutele</a:t>
            </a:r>
            <a:endParaRPr lang="en-US" sz="1000" dirty="0"/>
          </a:p>
        </p:txBody>
      </p:sp>
      <p:sp>
        <p:nvSpPr>
          <p:cNvPr id="44" name="Text 36"/>
          <p:cNvSpPr txBox="1"/>
          <p:nvPr/>
        </p:nvSpPr>
        <p:spPr>
          <a:xfrm>
            <a:off x="5079492" y="6362395"/>
            <a:ext cx="547726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66C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#notai</a:t>
            </a:r>
            <a:endParaRPr lang="en-US" sz="1000" dirty="0"/>
          </a:p>
        </p:txBody>
      </p:sp>
      <p:sp>
        <p:nvSpPr>
          <p:cNvPr id="45" name="Text 37"/>
          <p:cNvSpPr txBox="1"/>
          <p:nvPr/>
        </p:nvSpPr>
        <p:spPr>
          <a:xfrm>
            <a:off x="5756148" y="6362395"/>
            <a:ext cx="710489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0A66C2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#banche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10763402" y="-476402"/>
            <a:ext cx="1904695" cy="1904695"/>
          </a:xfrm>
          <a:prstGeom prst="roundRect">
            <a:avLst>
              <a:gd name="adj" fmla="val 7201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1218895" y="5715000"/>
            <a:ext cx="1429207" cy="1429207"/>
          </a:xfrm>
          <a:prstGeom prst="roundRect">
            <a:avLst>
              <a:gd name="adj" fmla="val 12796"/>
            </a:avLst>
          </a:prstGeom>
          <a:solidFill>
            <a:srgbClr val="00418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457200" y="457200"/>
            <a:ext cx="571500" cy="38405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 txBox="1"/>
          <p:nvPr/>
        </p:nvSpPr>
        <p:spPr>
          <a:xfrm>
            <a:off x="457200" y="676656"/>
            <a:ext cx="4272077" cy="695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 Numeri delle Donazioni in Italia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1600200"/>
            <a:ext cx="381305" cy="381305"/>
          </a:xfrm>
          <a:prstGeom prst="roundRect">
            <a:avLst>
              <a:gd name="adj" fmla="val 119904"/>
            </a:avLst>
          </a:prstGeom>
          <a:solidFill>
            <a:srgbClr val="0A66C2">
              <a:alpha val="10000"/>
            </a:srgbClr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580644" y="1714500"/>
            <a:ext cx="133502" cy="152705"/>
          </a:xfrm>
          <a:prstGeom prst="rect">
            <a:avLst/>
          </a:prstGeom>
        </p:spPr>
      </p:pic>
      <p:sp>
        <p:nvSpPr>
          <p:cNvPr id="9" name="Text 6"/>
          <p:cNvSpPr txBox="1"/>
          <p:nvPr/>
        </p:nvSpPr>
        <p:spPr>
          <a:xfrm>
            <a:off x="990295" y="1686154"/>
            <a:ext cx="357713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2021: oltre 221.000 donazioni immobiliari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" y="2133295"/>
            <a:ext cx="381305" cy="381305"/>
          </a:xfrm>
          <a:prstGeom prst="roundRect">
            <a:avLst>
              <a:gd name="adj" fmla="val 119904"/>
            </a:avLst>
          </a:prstGeom>
          <a:solidFill>
            <a:srgbClr val="0A66C2">
              <a:alpha val="10000"/>
            </a:srgbClr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580644" y="2247595"/>
            <a:ext cx="133502" cy="152705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990295" y="2219249"/>
            <a:ext cx="3682289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2022: quasi 213.000 donazioni immobiliari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457200" y="2667305"/>
            <a:ext cx="381305" cy="381305"/>
          </a:xfrm>
          <a:prstGeom prst="roundRect">
            <a:avLst>
              <a:gd name="adj" fmla="val 119904"/>
            </a:avLst>
          </a:prstGeom>
          <a:solidFill>
            <a:srgbClr val="0A66C2">
              <a:alpha val="10000"/>
            </a:srgbClr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rcRect t="-43" b="-43"/>
          <a:stretch/>
        </p:blipFill>
        <p:spPr>
          <a:xfrm>
            <a:off x="580644" y="2781605"/>
            <a:ext cx="133502" cy="15270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990295" y="2752344"/>
            <a:ext cx="321503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2023: 203.888 donazioni immobiliari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457200" y="3200400"/>
            <a:ext cx="381305" cy="381305"/>
          </a:xfrm>
          <a:prstGeom prst="roundRect">
            <a:avLst>
              <a:gd name="adj" fmla="val 119904"/>
            </a:avLst>
          </a:prstGeom>
          <a:solidFill>
            <a:srgbClr val="0A66C2">
              <a:alpha val="10000"/>
            </a:srgbClr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1500" y="3314700"/>
            <a:ext cx="152705" cy="152705"/>
          </a:xfrm>
          <a:prstGeom prst="rect">
            <a:avLst/>
          </a:prstGeom>
        </p:spPr>
      </p:pic>
      <p:sp>
        <p:nvSpPr>
          <p:cNvPr id="18" name="Text 12"/>
          <p:cNvSpPr txBox="1"/>
          <p:nvPr/>
        </p:nvSpPr>
        <p:spPr>
          <a:xfrm>
            <a:off x="990295" y="3286354"/>
            <a:ext cx="275783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2024: 217.749 donazioni (+6,8%)</a:t>
            </a:r>
            <a:endParaRPr lang="en-US" sz="1300" dirty="0"/>
          </a:p>
        </p:txBody>
      </p:sp>
      <p:sp>
        <p:nvSpPr>
          <p:cNvPr id="19" name="Shape 13"/>
          <p:cNvSpPr/>
          <p:nvPr/>
        </p:nvSpPr>
        <p:spPr>
          <a:xfrm>
            <a:off x="457200" y="3810305"/>
            <a:ext cx="4572000" cy="1600200"/>
          </a:xfrm>
          <a:prstGeom prst="roundRect">
            <a:avLst>
              <a:gd name="adj" fmla="val 1361"/>
            </a:avLst>
          </a:prstGeom>
          <a:solidFill>
            <a:srgbClr val="F3F7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0" name="Shape 14"/>
          <p:cNvSpPr/>
          <p:nvPr/>
        </p:nvSpPr>
        <p:spPr>
          <a:xfrm>
            <a:off x="457200" y="3810305"/>
            <a:ext cx="38405" cy="1600200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1" name="Text 15"/>
          <p:cNvSpPr txBox="1"/>
          <p:nvPr/>
        </p:nvSpPr>
        <p:spPr>
          <a:xfrm>
            <a:off x="647395" y="3981298"/>
            <a:ext cx="15819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Problema centrale:</a:t>
            </a:r>
            <a:endParaRPr lang="en-US" sz="1200" dirty="0"/>
          </a:p>
        </p:txBody>
      </p:sp>
      <p:sp>
        <p:nvSpPr>
          <p:cNvPr id="22" name="Text 16"/>
          <p:cNvSpPr txBox="1"/>
          <p:nvPr/>
        </p:nvSpPr>
        <p:spPr>
          <a:xfrm>
            <a:off x="647395" y="4286707"/>
            <a:ext cx="4172407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Immobili donati con circolazione ostacolata: rivendita difficile e accesso al credito limitato</a:t>
            </a:r>
            <a:endParaRPr lang="en-US" sz="1200" dirty="0"/>
          </a:p>
        </p:txBody>
      </p:sp>
      <p:sp>
        <p:nvSpPr>
          <p:cNvPr id="23" name="Text 17"/>
          <p:cNvSpPr txBox="1"/>
          <p:nvPr/>
        </p:nvSpPr>
        <p:spPr>
          <a:xfrm>
            <a:off x="647395" y="4819802"/>
            <a:ext cx="3706063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circolazione è bloccata a causa dell'azione di riduzione/restituzione verso terzi acquirenti</a:t>
            </a:r>
            <a:endParaRPr lang="en-US" sz="1200" dirty="0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57200" y="5664708"/>
            <a:ext cx="133502" cy="133502"/>
          </a:xfrm>
          <a:prstGeom prst="rect">
            <a:avLst/>
          </a:prstGeom>
        </p:spPr>
      </p:pic>
      <p:sp>
        <p:nvSpPr>
          <p:cNvPr id="25" name="Text 18"/>
          <p:cNvSpPr txBox="1"/>
          <p:nvPr/>
        </p:nvSpPr>
        <p:spPr>
          <a:xfrm>
            <a:off x="666598" y="5648249"/>
            <a:ext cx="2339035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28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Fonte: Dati Statistici Notarili, 2024</a:t>
            </a:r>
            <a:endParaRPr lang="en-US" sz="1000" dirty="0"/>
          </a:p>
        </p:txBody>
      </p:sp>
      <p:sp>
        <p:nvSpPr>
          <p:cNvPr id="26" name="Shape 19"/>
          <p:cNvSpPr/>
          <p:nvPr/>
        </p:nvSpPr>
        <p:spPr>
          <a:xfrm>
            <a:off x="5333695" y="457200"/>
            <a:ext cx="6400800" cy="5943600"/>
          </a:xfrm>
          <a:prstGeom prst="roundRect">
            <a:avLst>
              <a:gd name="adj" fmla="val 197"/>
            </a:avLst>
          </a:prstGeom>
          <a:solidFill>
            <a:srgbClr val="FFFFFF"/>
          </a:solidFill>
          <a:ln/>
          <a:effectLst>
            <a:outerShdw blurRad="12700" dist="12700" dir="16200000" algn="bl" rotWithShape="0">
              <a:srgbClr val="000000">
                <a:alpha val="75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7" name="Text 20"/>
          <p:cNvSpPr txBox="1"/>
          <p:nvPr/>
        </p:nvSpPr>
        <p:spPr>
          <a:xfrm>
            <a:off x="5562295" y="1123798"/>
            <a:ext cx="351495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7415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Andamento donazioni immobiliari</a:t>
            </a:r>
            <a:endParaRPr lang="en-US" sz="1500" dirty="0"/>
          </a:p>
        </p:txBody>
      </p:sp>
      <p:sp>
        <p:nvSpPr>
          <p:cNvPr id="28" name="Text 21"/>
          <p:cNvSpPr txBox="1"/>
          <p:nvPr/>
        </p:nvSpPr>
        <p:spPr>
          <a:xfrm>
            <a:off x="5562295" y="1466698"/>
            <a:ext cx="2296058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Trend 2021-2024 (in migliaia)</a:t>
            </a:r>
            <a:endParaRPr lang="en-US" sz="1200" dirty="0"/>
          </a:p>
        </p:txBody>
      </p:sp>
      <p:pic>
        <p:nvPicPr>
          <p:cNvPr id="29" name="Image 5" descr="preencoded.png"/>
          <p:cNvPicPr>
            <a:picLocks noChangeAspect="1"/>
          </p:cNvPicPr>
          <p:nvPr/>
        </p:nvPicPr>
        <p:blipFill>
          <a:blip r:embed="rId6"/>
          <a:srcRect l="-5" r="-5"/>
          <a:stretch/>
        </p:blipFill>
        <p:spPr>
          <a:xfrm>
            <a:off x="5562295" y="2018995"/>
            <a:ext cx="5943600" cy="3047695"/>
          </a:xfrm>
          <a:prstGeom prst="rect">
            <a:avLst/>
          </a:prstGeom>
        </p:spPr>
      </p:pic>
      <p:sp>
        <p:nvSpPr>
          <p:cNvPr id="30" name="Shape 22"/>
          <p:cNvSpPr/>
          <p:nvPr/>
        </p:nvSpPr>
        <p:spPr>
          <a:xfrm>
            <a:off x="5562295" y="5333695"/>
            <a:ext cx="114300" cy="114300"/>
          </a:xfrm>
          <a:prstGeom prst="roundRect">
            <a:avLst>
              <a:gd name="adj" fmla="val 800000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1" name="Text 23"/>
          <p:cNvSpPr txBox="1"/>
          <p:nvPr/>
        </p:nvSpPr>
        <p:spPr>
          <a:xfrm>
            <a:off x="5753405" y="5305349"/>
            <a:ext cx="2967228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Aumento del 6,8% nel 2024 rispetto al 2023</a:t>
            </a:r>
            <a:endParaRPr lang="en-US" sz="1000" dirty="0"/>
          </a:p>
        </p:txBody>
      </p:sp>
      <p:sp>
        <p:nvSpPr>
          <p:cNvPr id="32" name="Shape 24"/>
          <p:cNvSpPr/>
          <p:nvPr/>
        </p:nvSpPr>
        <p:spPr>
          <a:xfrm>
            <a:off x="5562295" y="5600700"/>
            <a:ext cx="114300" cy="114300"/>
          </a:xfrm>
          <a:prstGeom prst="roundRect">
            <a:avLst>
              <a:gd name="adj" fmla="val 800000"/>
            </a:avLst>
          </a:prstGeom>
          <a:solidFill>
            <a:srgbClr val="EF4444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3" name="Text 25"/>
          <p:cNvSpPr txBox="1"/>
          <p:nvPr/>
        </p:nvSpPr>
        <p:spPr>
          <a:xfrm>
            <a:off x="5753405" y="5572354"/>
            <a:ext cx="2615184" cy="1719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Calo del 4,3% nel 2023 rispetto al 2022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496251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10573207" y="-761695"/>
            <a:ext cx="2381098" cy="2381098"/>
          </a:xfrm>
          <a:prstGeom prst="roundRect">
            <a:avLst>
              <a:gd name="adj" fmla="val 4608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571500" y="6163056"/>
            <a:ext cx="1714500" cy="1714500"/>
          </a:xfrm>
          <a:prstGeom prst="roundRect">
            <a:avLst>
              <a:gd name="adj" fmla="val 8889"/>
            </a:avLst>
          </a:prstGeom>
          <a:solidFill>
            <a:srgbClr val="00418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-286207" y="761695"/>
            <a:ext cx="1143000" cy="1143000"/>
          </a:xfrm>
          <a:prstGeom prst="roundRect">
            <a:avLst>
              <a:gd name="adj" fmla="val 20000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457200"/>
            <a:ext cx="571500" cy="38405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 txBox="1"/>
          <p:nvPr/>
        </p:nvSpPr>
        <p:spPr>
          <a:xfrm>
            <a:off x="457200" y="676656"/>
            <a:ext cx="3119933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Il Problema Attuale</a:t>
            </a:r>
            <a:endParaRPr lang="en-US" sz="2200" dirty="0"/>
          </a:p>
        </p:txBody>
      </p:sp>
      <p:sp>
        <p:nvSpPr>
          <p:cNvPr id="8" name="Text 6"/>
          <p:cNvSpPr txBox="1"/>
          <p:nvPr/>
        </p:nvSpPr>
        <p:spPr>
          <a:xfrm>
            <a:off x="457200" y="1238098"/>
            <a:ext cx="10564063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Il sistema previgente ostacolava gravemente la circolazione dei beni immobili provenienti da donazione, creando incertezze giuridiche ed economiche per tutti gli attori coinvolti.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 l="-80" r="-80"/>
          <a:stretch/>
        </p:blipFill>
        <p:spPr>
          <a:xfrm>
            <a:off x="599846" y="2152498"/>
            <a:ext cx="286207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218895" y="2057400"/>
            <a:ext cx="308152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Azione di riduzione e restituzione</a:t>
            </a:r>
            <a:endParaRPr lang="en-US" sz="1300" dirty="0"/>
          </a:p>
        </p:txBody>
      </p:sp>
      <p:sp>
        <p:nvSpPr>
          <p:cNvPr id="12" name="Text 9"/>
          <p:cNvSpPr txBox="1"/>
          <p:nvPr/>
        </p:nvSpPr>
        <p:spPr>
          <a:xfrm>
            <a:off x="1218895" y="2391156"/>
            <a:ext cx="4629607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 legittimari potevano agire non solo contro il donatario, ma anche contro gli aventi causa e i terzi acquirenti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248095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20002" y="2152498"/>
            <a:ext cx="228600" cy="228600"/>
          </a:xfrm>
          <a:prstGeom prst="rect">
            <a:avLst/>
          </a:prstGeom>
        </p:spPr>
      </p:pic>
      <p:sp>
        <p:nvSpPr>
          <p:cNvPr id="15" name="Text 11"/>
          <p:cNvSpPr txBox="1"/>
          <p:nvPr/>
        </p:nvSpPr>
        <p:spPr>
          <a:xfrm>
            <a:off x="7010705" y="2057400"/>
            <a:ext cx="2767889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Mancanza di paletti temporali</a:t>
            </a:r>
            <a:endParaRPr lang="en-US" sz="1300" dirty="0"/>
          </a:p>
        </p:txBody>
      </p:sp>
      <p:sp>
        <p:nvSpPr>
          <p:cNvPr id="16" name="Text 12"/>
          <p:cNvSpPr txBox="1"/>
          <p:nvPr/>
        </p:nvSpPr>
        <p:spPr>
          <a:xfrm>
            <a:off x="7010705" y="2391156"/>
            <a:ext cx="482986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Assenza di termini chiari per l'esercizio dell'azione di riduzione e restituzione, con effetti retroattivi indefiniti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457200" y="33622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rcRect l="-57" r="-57"/>
          <a:stretch/>
        </p:blipFill>
        <p:spPr>
          <a:xfrm>
            <a:off x="642823" y="3534156"/>
            <a:ext cx="200254" cy="228600"/>
          </a:xfrm>
          <a:prstGeom prst="rect">
            <a:avLst/>
          </a:prstGeom>
        </p:spPr>
      </p:pic>
      <p:sp>
        <p:nvSpPr>
          <p:cNvPr id="19" name="Text 14"/>
          <p:cNvSpPr txBox="1"/>
          <p:nvPr/>
        </p:nvSpPr>
        <p:spPr>
          <a:xfrm>
            <a:off x="1218895" y="3438144"/>
            <a:ext cx="260512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Incertezza per gli acquirenti</a:t>
            </a:r>
            <a:endParaRPr lang="en-US" sz="1300" dirty="0"/>
          </a:p>
        </p:txBody>
      </p:sp>
      <p:sp>
        <p:nvSpPr>
          <p:cNvPr id="20" name="Text 15"/>
          <p:cNvSpPr txBox="1"/>
          <p:nvPr/>
        </p:nvSpPr>
        <p:spPr>
          <a:xfrm>
            <a:off x="1218895" y="3771900"/>
            <a:ext cx="47631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Rischio di perdere la proprietà anche dopo anni dall'acquisto, con conseguente scarso interesse verso immobili donati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6248095" y="33622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420002" y="3534156"/>
            <a:ext cx="228600" cy="228600"/>
          </a:xfrm>
          <a:prstGeom prst="rect">
            <a:avLst/>
          </a:prstGeom>
        </p:spPr>
      </p:pic>
      <p:sp>
        <p:nvSpPr>
          <p:cNvPr id="23" name="Text 17"/>
          <p:cNvSpPr txBox="1"/>
          <p:nvPr/>
        </p:nvSpPr>
        <p:spPr>
          <a:xfrm>
            <a:off x="7010705" y="3438144"/>
            <a:ext cx="282458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Banche prudenti con ipoteche</a:t>
            </a:r>
            <a:endParaRPr lang="en-US" sz="1300" dirty="0"/>
          </a:p>
        </p:txBody>
      </p:sp>
      <p:sp>
        <p:nvSpPr>
          <p:cNvPr id="24" name="Text 18"/>
          <p:cNvSpPr txBox="1"/>
          <p:nvPr/>
        </p:nvSpPr>
        <p:spPr>
          <a:xfrm>
            <a:off x="7010705" y="3771900"/>
            <a:ext cx="4620463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Gli istituti di credito erano restii a concedere mutui su immobili di provenienza donativa per il rischio di perdere la garanzia</a:t>
            </a:r>
            <a:endParaRPr lang="en-US" sz="1200" dirty="0"/>
          </a:p>
        </p:txBody>
      </p:sp>
      <p:sp>
        <p:nvSpPr>
          <p:cNvPr id="25" name="Shape 19"/>
          <p:cNvSpPr/>
          <p:nvPr/>
        </p:nvSpPr>
        <p:spPr>
          <a:xfrm>
            <a:off x="457200" y="4972507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29107" y="5143500"/>
            <a:ext cx="228600" cy="228600"/>
          </a:xfrm>
          <a:prstGeom prst="rect">
            <a:avLst/>
          </a:prstGeom>
        </p:spPr>
      </p:pic>
      <p:sp>
        <p:nvSpPr>
          <p:cNvPr id="27" name="Text 20"/>
          <p:cNvSpPr txBox="1"/>
          <p:nvPr/>
        </p:nvSpPr>
        <p:spPr>
          <a:xfrm>
            <a:off x="1218895" y="5048402"/>
            <a:ext cx="358627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Transazioni rallentate e costi aggiuntivi</a:t>
            </a:r>
            <a:endParaRPr lang="en-US" sz="1300" dirty="0"/>
          </a:p>
        </p:txBody>
      </p:sp>
      <p:sp>
        <p:nvSpPr>
          <p:cNvPr id="28" name="Text 21"/>
          <p:cNvSpPr txBox="1"/>
          <p:nvPr/>
        </p:nvSpPr>
        <p:spPr>
          <a:xfrm>
            <a:off x="1218895" y="5381244"/>
            <a:ext cx="1016355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Necessità di strumenti alternativi come opposizioni, fideiussioni o polizze assicurative per garantire la sicurezza delle transazioni, con aggravio di costi e tempi</a:t>
            </a:r>
            <a:endParaRPr lang="en-US" sz="1200" dirty="0"/>
          </a:p>
        </p:txBody>
      </p:sp>
      <p:sp>
        <p:nvSpPr>
          <p:cNvPr id="29" name="Shape 22"/>
          <p:cNvSpPr/>
          <p:nvPr/>
        </p:nvSpPr>
        <p:spPr>
          <a:xfrm>
            <a:off x="457200" y="6277356"/>
            <a:ext cx="11277295" cy="761695"/>
          </a:xfrm>
          <a:prstGeom prst="roundRect">
            <a:avLst>
              <a:gd name="adj" fmla="val 12005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0" name="Shape 23"/>
          <p:cNvSpPr/>
          <p:nvPr/>
        </p:nvSpPr>
        <p:spPr>
          <a:xfrm>
            <a:off x="457200" y="6277356"/>
            <a:ext cx="38405" cy="761695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47395" y="6458407"/>
            <a:ext cx="152705" cy="152705"/>
          </a:xfrm>
          <a:prstGeom prst="rect">
            <a:avLst/>
          </a:prstGeom>
        </p:spPr>
      </p:pic>
      <p:sp>
        <p:nvSpPr>
          <p:cNvPr id="32" name="Text 24"/>
          <p:cNvSpPr txBox="1"/>
          <p:nvPr/>
        </p:nvSpPr>
        <p:spPr>
          <a:xfrm>
            <a:off x="647395" y="6448349"/>
            <a:ext cx="1069665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Questa situazione ha portato a una sostanziale "immobilizzazione" di oltre 200.000 immobili all'anno, con gravi ripercussioni sul mercato immobiliare e sul credito.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24851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10573207" y="-761695"/>
            <a:ext cx="2381098" cy="2381098"/>
          </a:xfrm>
          <a:prstGeom prst="roundRect">
            <a:avLst>
              <a:gd name="adj" fmla="val 4608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571500" y="6391656"/>
            <a:ext cx="1714500" cy="1714500"/>
          </a:xfrm>
          <a:prstGeom prst="roundRect">
            <a:avLst>
              <a:gd name="adj" fmla="val 8889"/>
            </a:avLst>
          </a:prstGeom>
          <a:solidFill>
            <a:srgbClr val="00418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-286207" y="761695"/>
            <a:ext cx="1143000" cy="1143000"/>
          </a:xfrm>
          <a:prstGeom prst="roundRect">
            <a:avLst>
              <a:gd name="adj" fmla="val 20000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457200"/>
            <a:ext cx="571500" cy="38405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 txBox="1"/>
          <p:nvPr/>
        </p:nvSpPr>
        <p:spPr>
          <a:xfrm>
            <a:off x="457200" y="676656"/>
            <a:ext cx="3586277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Obiettivi della Riforma</a:t>
            </a:r>
            <a:endParaRPr lang="en-US" sz="2200" dirty="0"/>
          </a:p>
        </p:txBody>
      </p:sp>
      <p:sp>
        <p:nvSpPr>
          <p:cNvPr id="8" name="Text 6"/>
          <p:cNvSpPr txBox="1"/>
          <p:nvPr/>
        </p:nvSpPr>
        <p:spPr>
          <a:xfrm>
            <a:off x="457200" y="1238098"/>
            <a:ext cx="1042050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L'articolo 15 del DDL 1184/2025 introduce significative modifiche alla disciplina della circolazione degli immobili di provenienza donativa, perseguendo diversi obiettivi strategici: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29107" y="2152498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218895" y="2057400"/>
            <a:ext cx="232897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Stimolare la concorrenza</a:t>
            </a:r>
            <a:endParaRPr lang="en-US" sz="1300" dirty="0"/>
          </a:p>
        </p:txBody>
      </p:sp>
      <p:sp>
        <p:nvSpPr>
          <p:cNvPr id="12" name="Text 9"/>
          <p:cNvSpPr txBox="1"/>
          <p:nvPr/>
        </p:nvSpPr>
        <p:spPr>
          <a:xfrm>
            <a:off x="1218895" y="2391156"/>
            <a:ext cx="4791456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Favorire un mercato immobiliare più dinamico e competitivo, eliminando barriere che limitano l'offerta e la domanda di immobili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248095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20002" y="2152498"/>
            <a:ext cx="228600" cy="228600"/>
          </a:xfrm>
          <a:prstGeom prst="rect">
            <a:avLst/>
          </a:prstGeom>
        </p:spPr>
      </p:pic>
      <p:sp>
        <p:nvSpPr>
          <p:cNvPr id="15" name="Text 11"/>
          <p:cNvSpPr txBox="1"/>
          <p:nvPr/>
        </p:nvSpPr>
        <p:spPr>
          <a:xfrm>
            <a:off x="7010705" y="2057400"/>
            <a:ext cx="232897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Agevolare la circolazione</a:t>
            </a:r>
            <a:endParaRPr lang="en-US" sz="1300" dirty="0"/>
          </a:p>
        </p:txBody>
      </p:sp>
      <p:sp>
        <p:nvSpPr>
          <p:cNvPr id="16" name="Text 12"/>
          <p:cNvSpPr txBox="1"/>
          <p:nvPr/>
        </p:nvSpPr>
        <p:spPr>
          <a:xfrm>
            <a:off x="7010705" y="2391156"/>
            <a:ext cx="4829861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Facilitare il trasferimento dei beni immobili provenienti da donazione, eliminando gli ostacoli giuridici che ne bloccano la commerciabilità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457200" y="35908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29107" y="3762756"/>
            <a:ext cx="228600" cy="228600"/>
          </a:xfrm>
          <a:prstGeom prst="rect">
            <a:avLst/>
          </a:prstGeom>
        </p:spPr>
      </p:pic>
      <p:sp>
        <p:nvSpPr>
          <p:cNvPr id="19" name="Text 14"/>
          <p:cNvSpPr txBox="1"/>
          <p:nvPr/>
        </p:nvSpPr>
        <p:spPr>
          <a:xfrm>
            <a:off x="1218895" y="3666744"/>
            <a:ext cx="274868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Certezza dei rapporti giuridici</a:t>
            </a:r>
            <a:endParaRPr lang="en-US" sz="1300" dirty="0"/>
          </a:p>
        </p:txBody>
      </p:sp>
      <p:sp>
        <p:nvSpPr>
          <p:cNvPr id="20" name="Text 15"/>
          <p:cNvSpPr txBox="1"/>
          <p:nvPr/>
        </p:nvSpPr>
        <p:spPr>
          <a:xfrm>
            <a:off x="1218895" y="4000500"/>
            <a:ext cx="4648810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Garantire maggiore stabilità e prevedibilità nelle transazioni immobiliari, riducendo i rischi legali per tutti i soggetti coinvolti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6248095" y="35908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rcRect t="-44" b="-44"/>
          <a:stretch/>
        </p:blipFill>
        <p:spPr>
          <a:xfrm>
            <a:off x="6405372" y="3762756"/>
            <a:ext cx="256946" cy="228600"/>
          </a:xfrm>
          <a:prstGeom prst="rect">
            <a:avLst/>
          </a:prstGeom>
        </p:spPr>
      </p:pic>
      <p:sp>
        <p:nvSpPr>
          <p:cNvPr id="23" name="Text 17"/>
          <p:cNvSpPr txBox="1"/>
          <p:nvPr/>
        </p:nvSpPr>
        <p:spPr>
          <a:xfrm>
            <a:off x="7010705" y="3666744"/>
            <a:ext cx="264353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Ampliare l'accesso al credito</a:t>
            </a:r>
            <a:endParaRPr lang="en-US" sz="1300" dirty="0"/>
          </a:p>
        </p:txBody>
      </p:sp>
      <p:sp>
        <p:nvSpPr>
          <p:cNvPr id="24" name="Text 18"/>
          <p:cNvSpPr txBox="1"/>
          <p:nvPr/>
        </p:nvSpPr>
        <p:spPr>
          <a:xfrm>
            <a:off x="7010705" y="4000500"/>
            <a:ext cx="4677156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Consentire l'utilizzo di immobili donati come garanzia per mutui e finanziamenti, eliminando la diffidenza degli istituti di credito</a:t>
            </a:r>
            <a:endParaRPr lang="en-US" sz="1200" dirty="0"/>
          </a:p>
        </p:txBody>
      </p:sp>
      <p:sp>
        <p:nvSpPr>
          <p:cNvPr id="25" name="Shape 19"/>
          <p:cNvSpPr/>
          <p:nvPr/>
        </p:nvSpPr>
        <p:spPr>
          <a:xfrm>
            <a:off x="457200" y="5201107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599846" y="5372100"/>
            <a:ext cx="286207" cy="228600"/>
          </a:xfrm>
          <a:prstGeom prst="rect">
            <a:avLst/>
          </a:prstGeom>
        </p:spPr>
      </p:pic>
      <p:sp>
        <p:nvSpPr>
          <p:cNvPr id="27" name="Text 20"/>
          <p:cNvSpPr txBox="1"/>
          <p:nvPr/>
        </p:nvSpPr>
        <p:spPr>
          <a:xfrm>
            <a:off x="1218895" y="5277002"/>
            <a:ext cx="23390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Tutelare i terzi acquirenti</a:t>
            </a:r>
            <a:endParaRPr lang="en-US" sz="1300" dirty="0"/>
          </a:p>
        </p:txBody>
      </p:sp>
      <p:sp>
        <p:nvSpPr>
          <p:cNvPr id="28" name="Text 21"/>
          <p:cNvSpPr txBox="1"/>
          <p:nvPr/>
        </p:nvSpPr>
        <p:spPr>
          <a:xfrm>
            <a:off x="1218895" y="5609844"/>
            <a:ext cx="9992563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Proteggere i diritti degli acquirenti in buona fede, bilanciando le esigenze di tutela dei legittimari con la sicurezza delle transazioni immobiliari</a:t>
            </a:r>
            <a:endParaRPr lang="en-US" sz="1200" dirty="0"/>
          </a:p>
        </p:txBody>
      </p:sp>
      <p:sp>
        <p:nvSpPr>
          <p:cNvPr id="29" name="Shape 22"/>
          <p:cNvSpPr/>
          <p:nvPr/>
        </p:nvSpPr>
        <p:spPr>
          <a:xfrm>
            <a:off x="457200" y="6505956"/>
            <a:ext cx="11277295" cy="761695"/>
          </a:xfrm>
          <a:prstGeom prst="roundRect">
            <a:avLst>
              <a:gd name="adj" fmla="val 12005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0" name="Shape 23"/>
          <p:cNvSpPr/>
          <p:nvPr/>
        </p:nvSpPr>
        <p:spPr>
          <a:xfrm>
            <a:off x="457200" y="6505956"/>
            <a:ext cx="38405" cy="761695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rcRect t="-100" b="-100"/>
          <a:stretch/>
        </p:blipFill>
        <p:spPr>
          <a:xfrm>
            <a:off x="647395" y="6687007"/>
            <a:ext cx="114300" cy="152705"/>
          </a:xfrm>
          <a:prstGeom prst="rect">
            <a:avLst/>
          </a:prstGeom>
        </p:spPr>
      </p:pic>
      <p:sp>
        <p:nvSpPr>
          <p:cNvPr id="32" name="Text 24"/>
          <p:cNvSpPr txBox="1"/>
          <p:nvPr/>
        </p:nvSpPr>
        <p:spPr>
          <a:xfrm>
            <a:off x="647395" y="6676949"/>
            <a:ext cx="1069665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Questi obiettivi rispondono alle esigenze manifestate da tempo da notai, agenti immobiliari, istituti di credito e cittadini, per garantire un mercato più fluido e sicuro.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191195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10573207" y="-761695"/>
            <a:ext cx="2381098" cy="2381098"/>
          </a:xfrm>
          <a:prstGeom prst="roundRect">
            <a:avLst>
              <a:gd name="adj" fmla="val 4608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571500" y="6858000"/>
            <a:ext cx="1714500" cy="1714500"/>
          </a:xfrm>
          <a:prstGeom prst="roundRect">
            <a:avLst>
              <a:gd name="adj" fmla="val 8889"/>
            </a:avLst>
          </a:prstGeom>
          <a:solidFill>
            <a:srgbClr val="00418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-286207" y="761695"/>
            <a:ext cx="1143000" cy="1143000"/>
          </a:xfrm>
          <a:prstGeom prst="roundRect">
            <a:avLst>
              <a:gd name="adj" fmla="val 20000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457200"/>
            <a:ext cx="571500" cy="38405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 txBox="1"/>
          <p:nvPr/>
        </p:nvSpPr>
        <p:spPr>
          <a:xfrm>
            <a:off x="457200" y="676656"/>
            <a:ext cx="6749186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Novità Chiave (1): Tutela dei Terzi Acquirenti</a:t>
            </a:r>
            <a:endParaRPr lang="en-US" sz="2200" dirty="0"/>
          </a:p>
        </p:txBody>
      </p:sp>
      <p:sp>
        <p:nvSpPr>
          <p:cNvPr id="8" name="Text 6"/>
          <p:cNvSpPr txBox="1"/>
          <p:nvPr/>
        </p:nvSpPr>
        <p:spPr>
          <a:xfrm>
            <a:off x="457200" y="1238098"/>
            <a:ext cx="1129741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riforma interviene radicalmente sul sistema di tutele, privilegiando la certezza della circolazione giuridica dei beni donati e la protezione dei terzi acquirenti.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29107" y="2152498"/>
            <a:ext cx="228600" cy="228600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457200" y="33622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2" name="Shape 9"/>
          <p:cNvSpPr/>
          <p:nvPr/>
        </p:nvSpPr>
        <p:spPr>
          <a:xfrm>
            <a:off x="457200" y="5896051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3" name="Text 10"/>
          <p:cNvSpPr txBox="1"/>
          <p:nvPr/>
        </p:nvSpPr>
        <p:spPr>
          <a:xfrm>
            <a:off x="1218895" y="2057400"/>
            <a:ext cx="238658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Modifiche al Codice Civile</a:t>
            </a:r>
            <a:endParaRPr lang="en-US" sz="1300" dirty="0"/>
          </a:p>
        </p:txBody>
      </p:sp>
      <p:sp>
        <p:nvSpPr>
          <p:cNvPr id="14" name="Text 11"/>
          <p:cNvSpPr txBox="1"/>
          <p:nvPr/>
        </p:nvSpPr>
        <p:spPr>
          <a:xfrm>
            <a:off x="1218895" y="2391156"/>
            <a:ext cx="1043056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Intervento sugli articoli 561, 562, 563, 2652 e 2690 del Codice Civile per riformare completamente il sistema di circolazione degli immobili donati</a:t>
            </a:r>
            <a:endParaRPr lang="en-US" sz="1200" dirty="0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rcRect t="-44" b="-44"/>
          <a:stretch/>
        </p:blipFill>
        <p:spPr>
          <a:xfrm>
            <a:off x="614477" y="3534156"/>
            <a:ext cx="256946" cy="228600"/>
          </a:xfrm>
          <a:prstGeom prst="rect">
            <a:avLst/>
          </a:prstGeom>
        </p:spPr>
      </p:pic>
      <p:sp>
        <p:nvSpPr>
          <p:cNvPr id="16" name="Shape 12"/>
          <p:cNvSpPr/>
          <p:nvPr/>
        </p:nvSpPr>
        <p:spPr>
          <a:xfrm>
            <a:off x="457200" y="4743907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7" name="Text 13"/>
          <p:cNvSpPr txBox="1"/>
          <p:nvPr/>
        </p:nvSpPr>
        <p:spPr>
          <a:xfrm>
            <a:off x="1218895" y="3438144"/>
            <a:ext cx="3033979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Eliminata la restituzione dei beni</a:t>
            </a:r>
            <a:endParaRPr lang="en-US" sz="1300" dirty="0"/>
          </a:p>
        </p:txBody>
      </p:sp>
      <p:sp>
        <p:nvSpPr>
          <p:cNvPr id="18" name="Text 14"/>
          <p:cNvSpPr txBox="1"/>
          <p:nvPr/>
        </p:nvSpPr>
        <p:spPr>
          <a:xfrm>
            <a:off x="1218895" y="3771900"/>
            <a:ext cx="1004925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 terzi acquirenti non saranno più soggetti alla restituzione dei beni immobili acquistati dal donatario, anche in caso di lesione della legittima</a:t>
            </a:r>
            <a:endParaRPr lang="en-US" sz="12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29107" y="4914900"/>
            <a:ext cx="228600" cy="228600"/>
          </a:xfrm>
          <a:prstGeom prst="rect">
            <a:avLst/>
          </a:prstGeom>
        </p:spPr>
      </p:pic>
      <p:sp>
        <p:nvSpPr>
          <p:cNvPr id="20" name="Text 15"/>
          <p:cNvSpPr txBox="1"/>
          <p:nvPr/>
        </p:nvSpPr>
        <p:spPr>
          <a:xfrm>
            <a:off x="1218895" y="4819802"/>
            <a:ext cx="2996489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Diritto di credito per i legittimari</a:t>
            </a:r>
            <a:endParaRPr lang="en-US" sz="1300" dirty="0"/>
          </a:p>
        </p:txBody>
      </p:sp>
      <p:sp>
        <p:nvSpPr>
          <p:cNvPr id="21" name="Text 16"/>
          <p:cNvSpPr txBox="1"/>
          <p:nvPr/>
        </p:nvSpPr>
        <p:spPr>
          <a:xfrm>
            <a:off x="1218895" y="5971946"/>
            <a:ext cx="32534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Eccezione: priorità delle trascrizioni</a:t>
            </a:r>
            <a:endParaRPr lang="en-US" sz="1300" dirty="0"/>
          </a:p>
        </p:txBody>
      </p:sp>
      <p:sp>
        <p:nvSpPr>
          <p:cNvPr id="22" name="Text 17"/>
          <p:cNvSpPr txBox="1"/>
          <p:nvPr/>
        </p:nvSpPr>
        <p:spPr>
          <a:xfrm>
            <a:off x="1218895" y="5152644"/>
            <a:ext cx="1046805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 legittimari lesi potranno vantare solo un diritto di credito in denaro verso il donatario, nei limiti necessari per integrare la quota riservata</a:t>
            </a:r>
            <a:endParaRPr lang="en-US" sz="1200" dirty="0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rcRect l="-133" r="-133"/>
          <a:stretch/>
        </p:blipFill>
        <p:spPr>
          <a:xfrm>
            <a:off x="657454" y="6067044"/>
            <a:ext cx="171907" cy="228600"/>
          </a:xfrm>
          <a:prstGeom prst="rect">
            <a:avLst/>
          </a:prstGeom>
        </p:spPr>
      </p:pic>
      <p:sp>
        <p:nvSpPr>
          <p:cNvPr id="24" name="Text 18"/>
          <p:cNvSpPr txBox="1"/>
          <p:nvPr/>
        </p:nvSpPr>
        <p:spPr>
          <a:xfrm>
            <a:off x="1218895" y="6305702"/>
            <a:ext cx="984900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Resta salvo quanto previsto dall'art. 2652, comma 1, n. 1 sulla priorità delle trascrizioni delle domande di riduzione delle donazioni</a:t>
            </a:r>
            <a:endParaRPr lang="en-US" sz="1200" dirty="0"/>
          </a:p>
        </p:txBody>
      </p:sp>
      <p:sp>
        <p:nvSpPr>
          <p:cNvPr id="25" name="Shape 19"/>
          <p:cNvSpPr/>
          <p:nvPr/>
        </p:nvSpPr>
        <p:spPr>
          <a:xfrm>
            <a:off x="457200" y="6972300"/>
            <a:ext cx="11277295" cy="761695"/>
          </a:xfrm>
          <a:prstGeom prst="roundRect">
            <a:avLst>
              <a:gd name="adj" fmla="val 12005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6" name="Shape 20"/>
          <p:cNvSpPr/>
          <p:nvPr/>
        </p:nvSpPr>
        <p:spPr>
          <a:xfrm>
            <a:off x="457200" y="6972300"/>
            <a:ext cx="38405" cy="761695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47395" y="7153351"/>
            <a:ext cx="152705" cy="152705"/>
          </a:xfrm>
          <a:prstGeom prst="rect">
            <a:avLst/>
          </a:prstGeom>
        </p:spPr>
      </p:pic>
      <p:sp>
        <p:nvSpPr>
          <p:cNvPr id="28" name="Text 21"/>
          <p:cNvSpPr txBox="1"/>
          <p:nvPr/>
        </p:nvSpPr>
        <p:spPr>
          <a:xfrm>
            <a:off x="647395" y="7144207"/>
            <a:ext cx="1038301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 caso di insolvenza del donatario, gli aventi causa a titolo gratuito saranno tenuti a compensare in denaro i legittimari, nei limiti del vantaggio conseguito.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10573207" y="-761695"/>
            <a:ext cx="2381098" cy="2381098"/>
          </a:xfrm>
          <a:prstGeom prst="roundRect">
            <a:avLst>
              <a:gd name="adj" fmla="val 4608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571500" y="5524805"/>
            <a:ext cx="1714500" cy="1714500"/>
          </a:xfrm>
          <a:prstGeom prst="roundRect">
            <a:avLst>
              <a:gd name="adj" fmla="val 8889"/>
            </a:avLst>
          </a:prstGeom>
          <a:solidFill>
            <a:srgbClr val="00418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-286207" y="761695"/>
            <a:ext cx="1143000" cy="1143000"/>
          </a:xfrm>
          <a:prstGeom prst="roundRect">
            <a:avLst>
              <a:gd name="adj" fmla="val 20000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457200"/>
            <a:ext cx="571500" cy="38405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 txBox="1"/>
          <p:nvPr/>
        </p:nvSpPr>
        <p:spPr>
          <a:xfrm>
            <a:off x="457200" y="676656"/>
            <a:ext cx="7015277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Novità Chiave (2): Pesi, Ipoteche e Beni Mobili</a:t>
            </a:r>
            <a:endParaRPr lang="en-US" sz="2200" dirty="0"/>
          </a:p>
        </p:txBody>
      </p:sp>
      <p:sp>
        <p:nvSpPr>
          <p:cNvPr id="8" name="Text 6"/>
          <p:cNvSpPr txBox="1"/>
          <p:nvPr/>
        </p:nvSpPr>
        <p:spPr>
          <a:xfrm>
            <a:off x="457200" y="1238098"/>
            <a:ext cx="11058754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riforma estende la tutela dei terzi anche per quanto riguarda i gravami sui beni e amplia l'applicazione a diverse tipologie di beni, garantendo stabilità e certezza nelle transazioni.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 t="-44" b="-44"/>
          <a:stretch/>
        </p:blipFill>
        <p:spPr>
          <a:xfrm>
            <a:off x="614477" y="2152498"/>
            <a:ext cx="256946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218895" y="2057400"/>
            <a:ext cx="248168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Efficacia di pesi e ipoteche</a:t>
            </a:r>
            <a:endParaRPr lang="en-US" sz="1300" dirty="0"/>
          </a:p>
        </p:txBody>
      </p:sp>
      <p:sp>
        <p:nvSpPr>
          <p:cNvPr id="12" name="Text 9"/>
          <p:cNvSpPr txBox="1"/>
          <p:nvPr/>
        </p:nvSpPr>
        <p:spPr>
          <a:xfrm>
            <a:off x="1218895" y="2391156"/>
            <a:ext cx="4753051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 pesi e le ipoteche di cui il donatario ha gravato gli immobili restituiti in conseguenza della riduzione restano pienamente efficaci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248095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rcRect t="-80" b="-80"/>
          <a:stretch/>
        </p:blipFill>
        <p:spPr>
          <a:xfrm>
            <a:off x="6462979" y="2152498"/>
            <a:ext cx="142646" cy="228600"/>
          </a:xfrm>
          <a:prstGeom prst="rect">
            <a:avLst/>
          </a:prstGeom>
        </p:spPr>
      </p:pic>
      <p:sp>
        <p:nvSpPr>
          <p:cNvPr id="15" name="Text 11"/>
          <p:cNvSpPr txBox="1"/>
          <p:nvPr/>
        </p:nvSpPr>
        <p:spPr>
          <a:xfrm>
            <a:off x="7010705" y="2057400"/>
            <a:ext cx="244327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Compensazione in denaro</a:t>
            </a:r>
            <a:endParaRPr lang="en-US" sz="1300" dirty="0"/>
          </a:p>
        </p:txBody>
      </p:sp>
      <p:sp>
        <p:nvSpPr>
          <p:cNvPr id="16" name="Text 12"/>
          <p:cNvSpPr txBox="1"/>
          <p:nvPr/>
        </p:nvSpPr>
        <p:spPr>
          <a:xfrm>
            <a:off x="7010705" y="2391156"/>
            <a:ext cx="4696358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Il donatario è obbligato a compensare in denaro i legittimari in ragione del minor valore dei beni, nei limiti necessari per integrare la quota riservata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457200" y="35908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29107" y="3762756"/>
            <a:ext cx="228600" cy="228600"/>
          </a:xfrm>
          <a:prstGeom prst="rect">
            <a:avLst/>
          </a:prstGeom>
        </p:spPr>
      </p:pic>
      <p:sp>
        <p:nvSpPr>
          <p:cNvPr id="19" name="Text 14"/>
          <p:cNvSpPr txBox="1"/>
          <p:nvPr/>
        </p:nvSpPr>
        <p:spPr>
          <a:xfrm>
            <a:off x="1218895" y="3666744"/>
            <a:ext cx="230063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Estensione a beni mobili</a:t>
            </a:r>
            <a:endParaRPr lang="en-US" sz="1300" dirty="0"/>
          </a:p>
        </p:txBody>
      </p:sp>
      <p:sp>
        <p:nvSpPr>
          <p:cNvPr id="20" name="Text 15"/>
          <p:cNvSpPr txBox="1"/>
          <p:nvPr/>
        </p:nvSpPr>
        <p:spPr>
          <a:xfrm>
            <a:off x="1218895" y="4000500"/>
            <a:ext cx="4696358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 stesse disposizioni si applicano sia ai beni mobili iscritti in pubblici registri che ai beni mobili non registrati restituiti in conseguenza della riduzione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6248095" y="35908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420002" y="3762756"/>
            <a:ext cx="228600" cy="228600"/>
          </a:xfrm>
          <a:prstGeom prst="rect">
            <a:avLst/>
          </a:prstGeom>
        </p:spPr>
      </p:pic>
      <p:sp>
        <p:nvSpPr>
          <p:cNvPr id="23" name="Text 17"/>
          <p:cNvSpPr txBox="1"/>
          <p:nvPr/>
        </p:nvSpPr>
        <p:spPr>
          <a:xfrm>
            <a:off x="7010705" y="3666744"/>
            <a:ext cx="229148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Insolvenza del donatario</a:t>
            </a:r>
            <a:endParaRPr lang="en-US" sz="1300" dirty="0"/>
          </a:p>
        </p:txBody>
      </p:sp>
      <p:sp>
        <p:nvSpPr>
          <p:cNvPr id="24" name="Text 18"/>
          <p:cNvSpPr txBox="1"/>
          <p:nvPr/>
        </p:nvSpPr>
        <p:spPr>
          <a:xfrm>
            <a:off x="7010705" y="4000500"/>
            <a:ext cx="4800600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 il donatario è in tutto o in parte insolvente, l'avente causa a titolo gratuito è tenuto a compensare in denaro i legittimari nei limiti del vantaggio conseguito</a:t>
            </a:r>
            <a:endParaRPr lang="en-US" sz="1200" dirty="0"/>
          </a:p>
        </p:txBody>
      </p:sp>
      <p:sp>
        <p:nvSpPr>
          <p:cNvPr id="25" name="Shape 19"/>
          <p:cNvSpPr/>
          <p:nvPr/>
        </p:nvSpPr>
        <p:spPr>
          <a:xfrm>
            <a:off x="457200" y="5124298"/>
            <a:ext cx="11277295" cy="761695"/>
          </a:xfrm>
          <a:prstGeom prst="roundRect">
            <a:avLst>
              <a:gd name="adj" fmla="val 12005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6" name="Shape 20"/>
          <p:cNvSpPr/>
          <p:nvPr/>
        </p:nvSpPr>
        <p:spPr>
          <a:xfrm>
            <a:off x="457200" y="5124298"/>
            <a:ext cx="38405" cy="761695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47395" y="5305349"/>
            <a:ext cx="152705" cy="152705"/>
          </a:xfrm>
          <a:prstGeom prst="rect">
            <a:avLst/>
          </a:prstGeom>
        </p:spPr>
      </p:pic>
      <p:sp>
        <p:nvSpPr>
          <p:cNvPr id="28" name="Text 21"/>
          <p:cNvSpPr txBox="1"/>
          <p:nvPr/>
        </p:nvSpPr>
        <p:spPr>
          <a:xfrm>
            <a:off x="647395" y="5296205"/>
            <a:ext cx="1072591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Queste modifiche assicurano che, anche in caso di azione di riduzione, i gravami sui beni restino efficaci, rafforzando la certezza dei diritti acquisiti dai terzi e preservando il valore delle garanzie.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5816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10573207" y="-761695"/>
            <a:ext cx="2381098" cy="2381098"/>
          </a:xfrm>
          <a:prstGeom prst="roundRect">
            <a:avLst>
              <a:gd name="adj" fmla="val 4608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571500" y="7248449"/>
            <a:ext cx="1714500" cy="1714500"/>
          </a:xfrm>
          <a:prstGeom prst="roundRect">
            <a:avLst>
              <a:gd name="adj" fmla="val 8889"/>
            </a:avLst>
          </a:prstGeom>
          <a:solidFill>
            <a:srgbClr val="00418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-286207" y="761695"/>
            <a:ext cx="1143000" cy="1143000"/>
          </a:xfrm>
          <a:prstGeom prst="roundRect">
            <a:avLst>
              <a:gd name="adj" fmla="val 20000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l="-57" r="-57"/>
          <a:stretch/>
        </p:blipFill>
        <p:spPr>
          <a:xfrm>
            <a:off x="642823" y="2152498"/>
            <a:ext cx="200254" cy="22860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457200" y="3057754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 l="-133" r="-133"/>
          <a:stretch/>
        </p:blipFill>
        <p:spPr>
          <a:xfrm>
            <a:off x="657454" y="3228746"/>
            <a:ext cx="171907" cy="22860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457200" y="4134002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rcRect l="-57" r="-57"/>
          <a:stretch/>
        </p:blipFill>
        <p:spPr>
          <a:xfrm>
            <a:off x="642823" y="4304995"/>
            <a:ext cx="200254" cy="22860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457200" y="5210251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29107" y="5381244"/>
            <a:ext cx="228600" cy="2286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57200" y="6286500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0418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29107" y="6458407"/>
            <a:ext cx="228600" cy="228600"/>
          </a:xfrm>
          <a:prstGeom prst="rect">
            <a:avLst/>
          </a:prstGeom>
        </p:spPr>
      </p:pic>
      <p:sp>
        <p:nvSpPr>
          <p:cNvPr id="16" name="Shape 9"/>
          <p:cNvSpPr/>
          <p:nvPr/>
        </p:nvSpPr>
        <p:spPr>
          <a:xfrm>
            <a:off x="457200" y="457200"/>
            <a:ext cx="571500" cy="38405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7" name="Text 10"/>
          <p:cNvSpPr txBox="1"/>
          <p:nvPr/>
        </p:nvSpPr>
        <p:spPr>
          <a:xfrm>
            <a:off x="457200" y="676656"/>
            <a:ext cx="3453689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Normativa Transitoria</a:t>
            </a:r>
            <a:endParaRPr lang="en-US" sz="2200" dirty="0"/>
          </a:p>
        </p:txBody>
      </p:sp>
      <p:sp>
        <p:nvSpPr>
          <p:cNvPr id="18" name="Text 11"/>
          <p:cNvSpPr txBox="1"/>
          <p:nvPr/>
        </p:nvSpPr>
        <p:spPr>
          <a:xfrm>
            <a:off x="457200" y="1238098"/>
            <a:ext cx="11021263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Il legislatore ha predisposto un regime transitorio che regola l'applicazione della nuova disciplina, bilanciando l'efficacia immediata con la tutela delle aspettative già sorte.</a:t>
            </a:r>
            <a:endParaRPr lang="en-US" sz="1200" dirty="0"/>
          </a:p>
        </p:txBody>
      </p:sp>
      <p:sp>
        <p:nvSpPr>
          <p:cNvPr id="19" name="Text 12"/>
          <p:cNvSpPr txBox="1"/>
          <p:nvPr/>
        </p:nvSpPr>
        <p:spPr>
          <a:xfrm>
            <a:off x="1218895" y="2057400"/>
            <a:ext cx="228142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Applicazione immediata</a:t>
            </a:r>
            <a:endParaRPr lang="en-US" sz="1300" dirty="0"/>
          </a:p>
        </p:txBody>
      </p:sp>
      <p:sp>
        <p:nvSpPr>
          <p:cNvPr id="20" name="Text 13"/>
          <p:cNvSpPr txBox="1"/>
          <p:nvPr/>
        </p:nvSpPr>
        <p:spPr>
          <a:xfrm>
            <a:off x="1218895" y="3133649"/>
            <a:ext cx="264353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Finestra temporale di 6 mesi</a:t>
            </a:r>
            <a:endParaRPr lang="en-US" sz="1300" dirty="0"/>
          </a:p>
        </p:txBody>
      </p:sp>
      <p:sp>
        <p:nvSpPr>
          <p:cNvPr id="21" name="Text 14"/>
          <p:cNvSpPr txBox="1"/>
          <p:nvPr/>
        </p:nvSpPr>
        <p:spPr>
          <a:xfrm>
            <a:off x="1218895" y="4209898"/>
            <a:ext cx="205282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Notifica e trascrizione</a:t>
            </a:r>
            <a:endParaRPr lang="en-US" sz="1300" dirty="0"/>
          </a:p>
        </p:txBody>
      </p:sp>
      <p:sp>
        <p:nvSpPr>
          <p:cNvPr id="22" name="Text 15"/>
          <p:cNvSpPr txBox="1"/>
          <p:nvPr/>
        </p:nvSpPr>
        <p:spPr>
          <a:xfrm>
            <a:off x="1218895" y="5286146"/>
            <a:ext cx="201533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Mancata opposizione</a:t>
            </a:r>
            <a:endParaRPr lang="en-US" sz="1300" dirty="0"/>
          </a:p>
        </p:txBody>
      </p:sp>
      <p:sp>
        <p:nvSpPr>
          <p:cNvPr id="23" name="Text 16"/>
          <p:cNvSpPr txBox="1"/>
          <p:nvPr/>
        </p:nvSpPr>
        <p:spPr>
          <a:xfrm>
            <a:off x="1218895" y="6362395"/>
            <a:ext cx="397672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Salvaguardia delle opposizioni già trascritte</a:t>
            </a:r>
            <a:endParaRPr lang="en-US" sz="1300" dirty="0"/>
          </a:p>
        </p:txBody>
      </p:sp>
      <p:sp>
        <p:nvSpPr>
          <p:cNvPr id="24" name="Text 17"/>
          <p:cNvSpPr txBox="1"/>
          <p:nvPr/>
        </p:nvSpPr>
        <p:spPr>
          <a:xfrm>
            <a:off x="1218895" y="2391156"/>
            <a:ext cx="1016355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 modifiche si applicano immediatamente alle successioni aperte dopo l'entrata in vigore della legge, con piena efficacia del nuovo regime di tutela.</a:t>
            </a:r>
            <a:endParaRPr lang="en-US" sz="1200" dirty="0"/>
          </a:p>
        </p:txBody>
      </p:sp>
      <p:sp>
        <p:nvSpPr>
          <p:cNvPr id="25" name="Text 18"/>
          <p:cNvSpPr txBox="1"/>
          <p:nvPr/>
        </p:nvSpPr>
        <p:spPr>
          <a:xfrm>
            <a:off x="1218895" y="3467405"/>
            <a:ext cx="10230307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Per le successioni già aperte, è prevista una finestra di 6 mesi dall'entrata in vigore della legge per esercitare i diritti secondo il regime previgente.</a:t>
            </a:r>
            <a:endParaRPr lang="en-US" sz="1200" dirty="0"/>
          </a:p>
        </p:txBody>
      </p:sp>
      <p:sp>
        <p:nvSpPr>
          <p:cNvPr id="26" name="Text 19"/>
          <p:cNvSpPr txBox="1"/>
          <p:nvPr/>
        </p:nvSpPr>
        <p:spPr>
          <a:xfrm>
            <a:off x="1218895" y="4543654"/>
            <a:ext cx="9915754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Entro tale termine, i legittimari devono notificare e trascrivere la domanda di riduzione o un atto stragiudiziale di opposizione alla donazione nei confronti del donatario e degli aventi causa.</a:t>
            </a:r>
            <a:endParaRPr lang="en-US" sz="1200" dirty="0"/>
          </a:p>
        </p:txBody>
      </p:sp>
      <p:sp>
        <p:nvSpPr>
          <p:cNvPr id="27" name="Text 20"/>
          <p:cNvSpPr txBox="1"/>
          <p:nvPr/>
        </p:nvSpPr>
        <p:spPr>
          <a:xfrm>
            <a:off x="1218895" y="5619902"/>
            <a:ext cx="105924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 assenza di notifica e trascrizione entro i 6 mesi, il nuovo regime si applica anche alle successioni aperte prima dell'entrata in vigore della legge.</a:t>
            </a:r>
            <a:endParaRPr lang="en-US" sz="1200" dirty="0"/>
          </a:p>
        </p:txBody>
      </p:sp>
      <p:sp>
        <p:nvSpPr>
          <p:cNvPr id="28" name="Text 21"/>
          <p:cNvSpPr txBox="1"/>
          <p:nvPr/>
        </p:nvSpPr>
        <p:spPr>
          <a:xfrm>
            <a:off x="1218895" y="6696151"/>
            <a:ext cx="10525658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Restano salvi gli effetti degli atti di opposizione già notificati e trascritti ai sensi dell'articolo 563, quarto comma, del Codice Civile nel testo previgente.</a:t>
            </a:r>
            <a:endParaRPr lang="en-US" sz="1200" dirty="0"/>
          </a:p>
        </p:txBody>
      </p:sp>
      <p:sp>
        <p:nvSpPr>
          <p:cNvPr id="29" name="Shape 22"/>
          <p:cNvSpPr/>
          <p:nvPr/>
        </p:nvSpPr>
        <p:spPr>
          <a:xfrm>
            <a:off x="457200" y="7362749"/>
            <a:ext cx="11277295" cy="761695"/>
          </a:xfrm>
          <a:prstGeom prst="roundRect">
            <a:avLst>
              <a:gd name="adj" fmla="val 12005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0" name="Shape 23"/>
          <p:cNvSpPr/>
          <p:nvPr/>
        </p:nvSpPr>
        <p:spPr>
          <a:xfrm>
            <a:off x="457200" y="7362749"/>
            <a:ext cx="38405" cy="761695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47395" y="7543800"/>
            <a:ext cx="152705" cy="152705"/>
          </a:xfrm>
          <a:prstGeom prst="rect">
            <a:avLst/>
          </a:prstGeom>
        </p:spPr>
      </p:pic>
      <p:sp>
        <p:nvSpPr>
          <p:cNvPr id="32" name="Text 24"/>
          <p:cNvSpPr txBox="1"/>
          <p:nvPr/>
        </p:nvSpPr>
        <p:spPr>
          <a:xfrm>
            <a:off x="647395" y="7534656"/>
            <a:ext cx="1062990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normativa transitoria equilibra l'esigenza di innovazione con la tutela dei diritti acquisiti, assicurando un passaggio graduale al nuovo regime senza pregiudicare le legittime aspettative già sorte.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24851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10573207" y="-761695"/>
            <a:ext cx="2381098" cy="2381098"/>
          </a:xfrm>
          <a:prstGeom prst="roundRect">
            <a:avLst>
              <a:gd name="adj" fmla="val 4608"/>
            </a:avLst>
          </a:prstGeom>
          <a:solidFill>
            <a:srgbClr val="22C55E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571500" y="6391656"/>
            <a:ext cx="1714500" cy="1714500"/>
          </a:xfrm>
          <a:prstGeom prst="roundRect">
            <a:avLst>
              <a:gd name="adj" fmla="val 8889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-286207" y="761695"/>
            <a:ext cx="1143000" cy="1143000"/>
          </a:xfrm>
          <a:prstGeom prst="roundRect">
            <a:avLst>
              <a:gd name="adj" fmla="val 20000"/>
            </a:avLst>
          </a:prstGeom>
          <a:solidFill>
            <a:srgbClr val="22C55E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457200"/>
            <a:ext cx="571500" cy="38405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 txBox="1"/>
          <p:nvPr/>
        </p:nvSpPr>
        <p:spPr>
          <a:xfrm>
            <a:off x="457200" y="676656"/>
            <a:ext cx="371063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Vantaggi per il Mercato</a:t>
            </a:r>
            <a:endParaRPr lang="en-US" sz="2200" dirty="0"/>
          </a:p>
        </p:txBody>
      </p:sp>
      <p:sp>
        <p:nvSpPr>
          <p:cNvPr id="8" name="Text 6"/>
          <p:cNvSpPr txBox="1"/>
          <p:nvPr/>
        </p:nvSpPr>
        <p:spPr>
          <a:xfrm>
            <a:off x="457200" y="1238098"/>
            <a:ext cx="111639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riforma sblocca il potenziale di oltre 200.000 immobili donati all'anno, generando benefici tangibili per l'intero sistema economico e finanziario del Paese.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22C55E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29107" y="2152498"/>
            <a:ext cx="228600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218895" y="2057400"/>
            <a:ext cx="263438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Maggiore liquidità e velocità</a:t>
            </a:r>
            <a:endParaRPr lang="en-US" sz="1300" dirty="0"/>
          </a:p>
        </p:txBody>
      </p:sp>
      <p:sp>
        <p:nvSpPr>
          <p:cNvPr id="12" name="Text 9"/>
          <p:cNvSpPr txBox="1"/>
          <p:nvPr/>
        </p:nvSpPr>
        <p:spPr>
          <a:xfrm>
            <a:off x="1218895" y="2391156"/>
            <a:ext cx="4763110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Circolazione più rapida e fluida degli immobili di provenienza donativa, con conseguente aumento delle transazioni sul mercato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6248095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22C55E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20002" y="2152498"/>
            <a:ext cx="228600" cy="228600"/>
          </a:xfrm>
          <a:prstGeom prst="rect">
            <a:avLst/>
          </a:prstGeom>
        </p:spPr>
      </p:pic>
      <p:sp>
        <p:nvSpPr>
          <p:cNvPr id="15" name="Text 11"/>
          <p:cNvSpPr txBox="1"/>
          <p:nvPr/>
        </p:nvSpPr>
        <p:spPr>
          <a:xfrm>
            <a:off x="7010705" y="2057400"/>
            <a:ext cx="240578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Crescita mutui e ipoteche</a:t>
            </a:r>
            <a:endParaRPr lang="en-US" sz="1300" dirty="0"/>
          </a:p>
        </p:txBody>
      </p:sp>
      <p:sp>
        <p:nvSpPr>
          <p:cNvPr id="16" name="Text 12"/>
          <p:cNvSpPr txBox="1"/>
          <p:nvPr/>
        </p:nvSpPr>
        <p:spPr>
          <a:xfrm>
            <a:off x="7010705" y="2391156"/>
            <a:ext cx="4638751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Aumento dei finanziamenti con garanzia ipotecaria su immobili donati, grazie alla maggiore certezza giuridica per gli istituti di credito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457200" y="35908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22C55E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29107" y="3762756"/>
            <a:ext cx="228600" cy="228600"/>
          </a:xfrm>
          <a:prstGeom prst="rect">
            <a:avLst/>
          </a:prstGeom>
        </p:spPr>
      </p:pic>
      <p:sp>
        <p:nvSpPr>
          <p:cNvPr id="19" name="Text 14"/>
          <p:cNvSpPr txBox="1"/>
          <p:nvPr/>
        </p:nvSpPr>
        <p:spPr>
          <a:xfrm>
            <a:off x="1218895" y="3666744"/>
            <a:ext cx="255757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Riduzione del rischio legale</a:t>
            </a:r>
            <a:endParaRPr lang="en-US" sz="1300" dirty="0"/>
          </a:p>
        </p:txBody>
      </p:sp>
      <p:sp>
        <p:nvSpPr>
          <p:cNvPr id="20" name="Text 15"/>
          <p:cNvSpPr txBox="1"/>
          <p:nvPr/>
        </p:nvSpPr>
        <p:spPr>
          <a:xfrm>
            <a:off x="1218895" y="4000500"/>
            <a:ext cx="4800600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Sicurezza e tranquillità per acquirenti e banche, con eliminazione dell'incertezza sulla validità degli acquisti e delle garanzie</a:t>
            </a:r>
            <a:endParaRPr lang="en-US" sz="1200" dirty="0"/>
          </a:p>
        </p:txBody>
      </p:sp>
      <p:sp>
        <p:nvSpPr>
          <p:cNvPr id="21" name="Shape 16"/>
          <p:cNvSpPr/>
          <p:nvPr/>
        </p:nvSpPr>
        <p:spPr>
          <a:xfrm>
            <a:off x="6248095" y="35908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22C55E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420002" y="3762756"/>
            <a:ext cx="228600" cy="228600"/>
          </a:xfrm>
          <a:prstGeom prst="rect">
            <a:avLst/>
          </a:prstGeom>
        </p:spPr>
      </p:pic>
      <p:sp>
        <p:nvSpPr>
          <p:cNvPr id="23" name="Text 17"/>
          <p:cNvSpPr txBox="1"/>
          <p:nvPr/>
        </p:nvSpPr>
        <p:spPr>
          <a:xfrm>
            <a:off x="7010705" y="3666744"/>
            <a:ext cx="1901038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Stimolo alla crescita</a:t>
            </a:r>
            <a:endParaRPr lang="en-US" sz="1300" dirty="0"/>
          </a:p>
        </p:txBody>
      </p:sp>
      <p:sp>
        <p:nvSpPr>
          <p:cNvPr id="24" name="Text 18"/>
          <p:cNvSpPr txBox="1"/>
          <p:nvPr/>
        </p:nvSpPr>
        <p:spPr>
          <a:xfrm>
            <a:off x="7010705" y="4000500"/>
            <a:ext cx="4705502" cy="6382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Impulso positivo all'intero settore immobiliare, con aumento delle compravendite e dei servizi collegati (mediazione, progettazione, ristrutturazione)</a:t>
            </a:r>
            <a:endParaRPr lang="en-US" sz="1200" dirty="0"/>
          </a:p>
        </p:txBody>
      </p:sp>
      <p:sp>
        <p:nvSpPr>
          <p:cNvPr id="25" name="Shape 19"/>
          <p:cNvSpPr/>
          <p:nvPr/>
        </p:nvSpPr>
        <p:spPr>
          <a:xfrm>
            <a:off x="457200" y="5201107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22C55E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29107" y="5372100"/>
            <a:ext cx="228600" cy="228600"/>
          </a:xfrm>
          <a:prstGeom prst="rect">
            <a:avLst/>
          </a:prstGeom>
        </p:spPr>
      </p:pic>
      <p:sp>
        <p:nvSpPr>
          <p:cNvPr id="27" name="Text 20"/>
          <p:cNvSpPr txBox="1"/>
          <p:nvPr/>
        </p:nvSpPr>
        <p:spPr>
          <a:xfrm>
            <a:off x="1218895" y="5277002"/>
            <a:ext cx="215798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Maggiori entrate fiscali</a:t>
            </a:r>
            <a:endParaRPr lang="en-US" sz="1300" dirty="0"/>
          </a:p>
        </p:txBody>
      </p:sp>
      <p:sp>
        <p:nvSpPr>
          <p:cNvPr id="28" name="Text 21"/>
          <p:cNvSpPr txBox="1"/>
          <p:nvPr/>
        </p:nvSpPr>
        <p:spPr>
          <a:xfrm>
            <a:off x="1218895" y="5609844"/>
            <a:ext cx="1051560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Incremento delle entrate per lo Stato derivanti da imposte di registro, ipotecarie e catastali legate alle transazioni immobiliari e agli atti di garanzia</a:t>
            </a:r>
            <a:endParaRPr lang="en-US" sz="1200" dirty="0"/>
          </a:p>
        </p:txBody>
      </p:sp>
      <p:sp>
        <p:nvSpPr>
          <p:cNvPr id="29" name="Shape 22"/>
          <p:cNvSpPr/>
          <p:nvPr/>
        </p:nvSpPr>
        <p:spPr>
          <a:xfrm>
            <a:off x="457200" y="6505956"/>
            <a:ext cx="11277295" cy="761695"/>
          </a:xfrm>
          <a:prstGeom prst="roundRect">
            <a:avLst>
              <a:gd name="adj" fmla="val 12005"/>
            </a:avLst>
          </a:prstGeom>
          <a:solidFill>
            <a:srgbClr val="DCFCE7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0" name="Shape 23"/>
          <p:cNvSpPr/>
          <p:nvPr/>
        </p:nvSpPr>
        <p:spPr>
          <a:xfrm>
            <a:off x="457200" y="6505956"/>
            <a:ext cx="38405" cy="761695"/>
          </a:xfrm>
          <a:prstGeom prst="rect">
            <a:avLst/>
          </a:prstGeom>
          <a:solidFill>
            <a:srgbClr val="22C55E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47395" y="6687007"/>
            <a:ext cx="152705" cy="152705"/>
          </a:xfrm>
          <a:prstGeom prst="rect">
            <a:avLst/>
          </a:prstGeom>
        </p:spPr>
      </p:pic>
      <p:sp>
        <p:nvSpPr>
          <p:cNvPr id="32" name="Text 24"/>
          <p:cNvSpPr txBox="1"/>
          <p:nvPr/>
        </p:nvSpPr>
        <p:spPr>
          <a:xfrm>
            <a:off x="647395" y="6676949"/>
            <a:ext cx="1054486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Secondo le stime del settore, la riforma potrebbe incrementare le compravendite di immobili donati del 30-40% nei prossimi anni, con benefici economici quantificabili in diversi miliardi di euro.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9160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10573207" y="-761695"/>
            <a:ext cx="2381098" cy="2381098"/>
          </a:xfrm>
          <a:prstGeom prst="roundRect">
            <a:avLst>
              <a:gd name="adj" fmla="val 4608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571500" y="6458407"/>
            <a:ext cx="1714500" cy="1714500"/>
          </a:xfrm>
          <a:prstGeom prst="roundRect">
            <a:avLst>
              <a:gd name="adj" fmla="val 8889"/>
            </a:avLst>
          </a:prstGeom>
          <a:solidFill>
            <a:srgbClr val="00418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-286207" y="761695"/>
            <a:ext cx="1143000" cy="1143000"/>
          </a:xfrm>
          <a:prstGeom prst="roundRect">
            <a:avLst>
              <a:gd name="adj" fmla="val 20000"/>
            </a:avLst>
          </a:prstGeom>
          <a:solidFill>
            <a:srgbClr val="0A66C2">
              <a:alpha val="5000"/>
            </a:srgbClr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457200" y="457200"/>
            <a:ext cx="571500" cy="38405"/>
          </a:xfrm>
          <a:prstGeom prst="rect">
            <a:avLst/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 txBox="1"/>
          <p:nvPr/>
        </p:nvSpPr>
        <p:spPr>
          <a:xfrm>
            <a:off x="457200" y="676656"/>
            <a:ext cx="5481828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Impatto Pratico per gli Stakeholder</a:t>
            </a:r>
            <a:endParaRPr lang="en-US" sz="2200" dirty="0"/>
          </a:p>
        </p:txBody>
      </p:sp>
      <p:sp>
        <p:nvSpPr>
          <p:cNvPr id="8" name="Text 6"/>
          <p:cNvSpPr txBox="1"/>
          <p:nvPr/>
        </p:nvSpPr>
        <p:spPr>
          <a:xfrm>
            <a:off x="457200" y="1238098"/>
            <a:ext cx="108210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riforma del DDL 1184/2025 introduce cambiamenti significativi che impattano diversamente su ciascuna categoria di soggetti coinvolti nel mercato degli immobili di provenienza donativa.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0A66C2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 l="-80" r="-80"/>
          <a:stretch/>
        </p:blipFill>
        <p:spPr>
          <a:xfrm>
            <a:off x="599846" y="2152498"/>
            <a:ext cx="286207" cy="228600"/>
          </a:xfrm>
          <a:prstGeom prst="rect">
            <a:avLst/>
          </a:prstGeom>
        </p:spPr>
      </p:pic>
      <p:sp>
        <p:nvSpPr>
          <p:cNvPr id="11" name="Text 8"/>
          <p:cNvSpPr txBox="1"/>
          <p:nvPr/>
        </p:nvSpPr>
        <p:spPr>
          <a:xfrm>
            <a:off x="1218895" y="2057400"/>
            <a:ext cx="1062533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Acquirenti</a:t>
            </a:r>
            <a:endParaRPr lang="en-US" sz="13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218895" y="2400300"/>
            <a:ext cx="152705" cy="152705"/>
          </a:xfrm>
          <a:prstGeom prst="rect">
            <a:avLst/>
          </a:prstGeom>
        </p:spPr>
      </p:pic>
      <p:sp>
        <p:nvSpPr>
          <p:cNvPr id="13" name="Text 9"/>
          <p:cNvSpPr txBox="1"/>
          <p:nvPr/>
        </p:nvSpPr>
        <p:spPr>
          <a:xfrm>
            <a:off x="1218895" y="2391156"/>
            <a:ext cx="466801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Maggiore certezza giuridica nell'acquisizione di immobili donati</a:t>
            </a:r>
            <a:endParaRPr lang="en-US" sz="120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218895" y="2933395"/>
            <a:ext cx="152705" cy="152705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447495" y="2924251"/>
            <a:ext cx="3572561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Niente restituzione del bene ai legittimari lesi</a:t>
            </a:r>
            <a:endParaRPr lang="en-US" sz="12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218895" y="3238805"/>
            <a:ext cx="152705" cy="152705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218895" y="3228746"/>
            <a:ext cx="475305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Significativa riduzione del rischio nell'acquisto di immobili con provenienza donativa</a:t>
            </a:r>
            <a:endParaRPr lang="en-US" sz="1200" dirty="0"/>
          </a:p>
        </p:txBody>
      </p:sp>
      <p:sp>
        <p:nvSpPr>
          <p:cNvPr id="18" name="Shape 12"/>
          <p:cNvSpPr/>
          <p:nvPr/>
        </p:nvSpPr>
        <p:spPr>
          <a:xfrm>
            <a:off x="6248095" y="1981505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2563EB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420002" y="2152498"/>
            <a:ext cx="228600" cy="228600"/>
          </a:xfrm>
          <a:prstGeom prst="rect">
            <a:avLst/>
          </a:prstGeom>
        </p:spPr>
      </p:pic>
      <p:sp>
        <p:nvSpPr>
          <p:cNvPr id="20" name="Text 13"/>
          <p:cNvSpPr txBox="1"/>
          <p:nvPr/>
        </p:nvSpPr>
        <p:spPr>
          <a:xfrm>
            <a:off x="7010705" y="2057400"/>
            <a:ext cx="80558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Banche</a:t>
            </a:r>
            <a:endParaRPr lang="en-US" sz="1300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010705" y="2400300"/>
            <a:ext cx="152705" cy="152705"/>
          </a:xfrm>
          <a:prstGeom prst="rect">
            <a:avLst/>
          </a:prstGeom>
        </p:spPr>
      </p:pic>
      <p:sp>
        <p:nvSpPr>
          <p:cNvPr id="22" name="Text 14"/>
          <p:cNvSpPr txBox="1"/>
          <p:nvPr/>
        </p:nvSpPr>
        <p:spPr>
          <a:xfrm>
            <a:off x="7010705" y="2391156"/>
            <a:ext cx="4819802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Migliore accettazione degli immobili donati come garanzia per mutui</a:t>
            </a:r>
            <a:endParaRPr lang="en-US" sz="120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010705" y="2933395"/>
            <a:ext cx="152705" cy="152705"/>
          </a:xfrm>
          <a:prstGeom prst="rect">
            <a:avLst/>
          </a:prstGeom>
        </p:spPr>
      </p:pic>
      <p:sp>
        <p:nvSpPr>
          <p:cNvPr id="24" name="Text 15"/>
          <p:cNvSpPr txBox="1"/>
          <p:nvPr/>
        </p:nvSpPr>
        <p:spPr>
          <a:xfrm>
            <a:off x="7010705" y="2924251"/>
            <a:ext cx="350581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Attenzione alle trascrizioni di domande di riduzione/opposizioni</a:t>
            </a:r>
            <a:endParaRPr lang="en-US" sz="120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010705" y="3467405"/>
            <a:ext cx="152705" cy="152705"/>
          </a:xfrm>
          <a:prstGeom prst="rect">
            <a:avLst/>
          </a:prstGeom>
        </p:spPr>
      </p:pic>
      <p:sp>
        <p:nvSpPr>
          <p:cNvPr id="26" name="Text 16"/>
          <p:cNvSpPr txBox="1"/>
          <p:nvPr/>
        </p:nvSpPr>
        <p:spPr>
          <a:xfrm>
            <a:off x="7239305" y="3457346"/>
            <a:ext cx="4439412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Efficacia mantenuta per le ipoteche iscritte dal donatario</a:t>
            </a:r>
            <a:endParaRPr lang="en-US" sz="1200" dirty="0"/>
          </a:p>
        </p:txBody>
      </p:sp>
      <p:sp>
        <p:nvSpPr>
          <p:cNvPr id="27" name="Shape 17"/>
          <p:cNvSpPr/>
          <p:nvPr/>
        </p:nvSpPr>
        <p:spPr>
          <a:xfrm>
            <a:off x="457200" y="41623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4F46E5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7"/>
          <a:srcRect l="-57" r="-57"/>
          <a:stretch/>
        </p:blipFill>
        <p:spPr>
          <a:xfrm>
            <a:off x="642823" y="4334256"/>
            <a:ext cx="200254" cy="228600"/>
          </a:xfrm>
          <a:prstGeom prst="rect">
            <a:avLst/>
          </a:prstGeom>
        </p:spPr>
      </p:pic>
      <p:sp>
        <p:nvSpPr>
          <p:cNvPr id="29" name="Text 18"/>
          <p:cNvSpPr txBox="1"/>
          <p:nvPr/>
        </p:nvSpPr>
        <p:spPr>
          <a:xfrm>
            <a:off x="1218895" y="4238244"/>
            <a:ext cx="90068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Donatari</a:t>
            </a:r>
            <a:endParaRPr lang="en-US" sz="1300" dirty="0"/>
          </a:p>
        </p:txBody>
      </p:sp>
      <p:pic>
        <p:nvPicPr>
          <p:cNvPr id="30" name="Image 9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218895" y="4581144"/>
            <a:ext cx="152705" cy="152705"/>
          </a:xfrm>
          <a:prstGeom prst="rect">
            <a:avLst/>
          </a:prstGeom>
        </p:spPr>
      </p:pic>
      <p:sp>
        <p:nvSpPr>
          <p:cNvPr id="31" name="Text 19"/>
          <p:cNvSpPr txBox="1"/>
          <p:nvPr/>
        </p:nvSpPr>
        <p:spPr>
          <a:xfrm>
            <a:off x="1218895" y="4572000"/>
            <a:ext cx="482986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Obbligo di compensare i legittimari in denaro (non più con il bene)</a:t>
            </a:r>
            <a:endParaRPr lang="en-US" sz="1200" dirty="0"/>
          </a:p>
        </p:txBody>
      </p:sp>
      <p:pic>
        <p:nvPicPr>
          <p:cNvPr id="32" name="Image 10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218895" y="5115154"/>
            <a:ext cx="152705" cy="152705"/>
          </a:xfrm>
          <a:prstGeom prst="rect">
            <a:avLst/>
          </a:prstGeom>
        </p:spPr>
      </p:pic>
      <p:sp>
        <p:nvSpPr>
          <p:cNvPr id="33" name="Text 20"/>
          <p:cNvSpPr txBox="1"/>
          <p:nvPr/>
        </p:nvSpPr>
        <p:spPr>
          <a:xfrm>
            <a:off x="1218895" y="5105095"/>
            <a:ext cx="4010558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Maggiore libertà di disporre del bene ricevuto in donazione</a:t>
            </a:r>
            <a:endParaRPr lang="en-US" sz="1200" dirty="0"/>
          </a:p>
        </p:txBody>
      </p:sp>
      <p:pic>
        <p:nvPicPr>
          <p:cNvPr id="34" name="Image 11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218895" y="5648249"/>
            <a:ext cx="152705" cy="152705"/>
          </a:xfrm>
          <a:prstGeom prst="rect">
            <a:avLst/>
          </a:prstGeom>
        </p:spPr>
      </p:pic>
      <p:sp>
        <p:nvSpPr>
          <p:cNvPr id="35" name="Text 21"/>
          <p:cNvSpPr txBox="1"/>
          <p:nvPr/>
        </p:nvSpPr>
        <p:spPr>
          <a:xfrm>
            <a:off x="1218895" y="5639105"/>
            <a:ext cx="482986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Responsabilità patrimoniale per l'equivalente in denaro del bene</a:t>
            </a:r>
            <a:endParaRPr lang="en-US" sz="1200" dirty="0"/>
          </a:p>
        </p:txBody>
      </p:sp>
      <p:sp>
        <p:nvSpPr>
          <p:cNvPr id="36" name="Shape 22"/>
          <p:cNvSpPr/>
          <p:nvPr/>
        </p:nvSpPr>
        <p:spPr>
          <a:xfrm>
            <a:off x="6248095" y="4162349"/>
            <a:ext cx="571500" cy="571500"/>
          </a:xfrm>
          <a:prstGeom prst="roundRect">
            <a:avLst>
              <a:gd name="adj" fmla="val 32000"/>
            </a:avLst>
          </a:prstGeom>
          <a:solidFill>
            <a:srgbClr val="7C3AED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7" name="Image 12" descr="preencoded.png"/>
          <p:cNvPicPr>
            <a:picLocks noChangeAspect="1"/>
          </p:cNvPicPr>
          <p:nvPr/>
        </p:nvPicPr>
        <p:blipFill>
          <a:blip r:embed="rId8"/>
          <a:srcRect l="-80" r="-80"/>
          <a:stretch/>
        </p:blipFill>
        <p:spPr>
          <a:xfrm>
            <a:off x="6391656" y="4334256"/>
            <a:ext cx="286207" cy="228600"/>
          </a:xfrm>
          <a:prstGeom prst="rect">
            <a:avLst/>
          </a:prstGeom>
        </p:spPr>
      </p:pic>
      <p:sp>
        <p:nvSpPr>
          <p:cNvPr id="38" name="Text 23"/>
          <p:cNvSpPr txBox="1"/>
          <p:nvPr/>
        </p:nvSpPr>
        <p:spPr>
          <a:xfrm>
            <a:off x="7010705" y="4238244"/>
            <a:ext cx="1110082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F2937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Legittimari</a:t>
            </a:r>
            <a:endParaRPr lang="en-US" sz="1300" dirty="0"/>
          </a:p>
        </p:txBody>
      </p:sp>
      <p:pic>
        <p:nvPicPr>
          <p:cNvPr id="39" name="Image 13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010705" y="4581144"/>
            <a:ext cx="152705" cy="152705"/>
          </a:xfrm>
          <a:prstGeom prst="rect">
            <a:avLst/>
          </a:prstGeom>
        </p:spPr>
      </p:pic>
      <p:sp>
        <p:nvSpPr>
          <p:cNvPr id="40" name="Text 24"/>
          <p:cNvSpPr txBox="1"/>
          <p:nvPr/>
        </p:nvSpPr>
        <p:spPr>
          <a:xfrm>
            <a:off x="7010705" y="4572000"/>
            <a:ext cx="4753051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Tutela trasformata da reale (restituzione bene) a creditoria (equivalente in denaro)</a:t>
            </a:r>
            <a:endParaRPr lang="en-US" sz="1200" dirty="0"/>
          </a:p>
        </p:txBody>
      </p:sp>
      <p:pic>
        <p:nvPicPr>
          <p:cNvPr id="41" name="Image 14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7010705" y="5115154"/>
            <a:ext cx="152705" cy="152705"/>
          </a:xfrm>
          <a:prstGeom prst="rect">
            <a:avLst/>
          </a:prstGeom>
        </p:spPr>
      </p:pic>
      <p:sp>
        <p:nvSpPr>
          <p:cNvPr id="42" name="Text 25"/>
          <p:cNvSpPr txBox="1"/>
          <p:nvPr/>
        </p:nvSpPr>
        <p:spPr>
          <a:xfrm>
            <a:off x="7010705" y="5105095"/>
            <a:ext cx="4200754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Finestra di 6 mesi nel transitorio per opposizioni su successioni già aperte</a:t>
            </a:r>
            <a:endParaRPr lang="en-US" sz="1200" dirty="0"/>
          </a:p>
        </p:txBody>
      </p:sp>
      <p:pic>
        <p:nvPicPr>
          <p:cNvPr id="43" name="Image 15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010705" y="5648249"/>
            <a:ext cx="152705" cy="152705"/>
          </a:xfrm>
          <a:prstGeom prst="rect">
            <a:avLst/>
          </a:prstGeom>
        </p:spPr>
      </p:pic>
      <p:sp>
        <p:nvSpPr>
          <p:cNvPr id="44" name="Text 26"/>
          <p:cNvSpPr txBox="1"/>
          <p:nvPr/>
        </p:nvSpPr>
        <p:spPr>
          <a:xfrm>
            <a:off x="7010705" y="5639105"/>
            <a:ext cx="4448556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B5563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Diritto verso gli aventi causa a titolo gratuito in caso di insolvenza del donatario</a:t>
            </a:r>
            <a:endParaRPr lang="en-US" sz="1200" dirty="0"/>
          </a:p>
        </p:txBody>
      </p:sp>
      <p:sp>
        <p:nvSpPr>
          <p:cNvPr id="45" name="Shape 27"/>
          <p:cNvSpPr/>
          <p:nvPr/>
        </p:nvSpPr>
        <p:spPr>
          <a:xfrm>
            <a:off x="457200" y="6572707"/>
            <a:ext cx="11277295" cy="761695"/>
          </a:xfrm>
          <a:prstGeom prst="roundRect">
            <a:avLst>
              <a:gd name="adj" fmla="val 12005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46" name="Shape 28"/>
          <p:cNvSpPr/>
          <p:nvPr/>
        </p:nvSpPr>
        <p:spPr>
          <a:xfrm>
            <a:off x="457200" y="6572707"/>
            <a:ext cx="38405" cy="761695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7" name="Image 16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647395" y="6752844"/>
            <a:ext cx="152705" cy="152705"/>
          </a:xfrm>
          <a:prstGeom prst="rect">
            <a:avLst/>
          </a:prstGeom>
        </p:spPr>
      </p:pic>
      <p:sp>
        <p:nvSpPr>
          <p:cNvPr id="48" name="Text 29"/>
          <p:cNvSpPr txBox="1"/>
          <p:nvPr/>
        </p:nvSpPr>
        <p:spPr>
          <a:xfrm>
            <a:off x="647395" y="6743700"/>
            <a:ext cx="10573207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7415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riforma bilancia efficacemente gli interessi di tutte le parti: i legittimari mantengono la tutela (in forma diversa), mentre acquirenti e creditori ottengono maggiore certezza giuridica.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1534</Words>
  <Application>Microsoft Office PowerPoint</Application>
  <PresentationFormat>Widescreen</PresentationFormat>
  <Paragraphs>137</Paragraphs>
  <Slides>10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Montserrat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maria</cp:lastModifiedBy>
  <cp:revision>3</cp:revision>
  <dcterms:created xsi:type="dcterms:W3CDTF">2025-10-23T10:31:19Z</dcterms:created>
  <dcterms:modified xsi:type="dcterms:W3CDTF">2025-10-23T10:38:36Z</dcterms:modified>
</cp:coreProperties>
</file>